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A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159" autoAdjust="0"/>
    <p:restoredTop sz="98577" autoAdjust="0"/>
  </p:normalViewPr>
  <p:slideViewPr>
    <p:cSldViewPr>
      <p:cViewPr>
        <p:scale>
          <a:sx n="100" d="100"/>
          <a:sy n="100" d="100"/>
        </p:scale>
        <p:origin x="-23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2C1D-225B-49E7-A031-D2EA1FD9FF43}" type="datetimeFigureOut">
              <a:rPr lang="it-IT" smtClean="0"/>
              <a:pPr/>
              <a:t>25/09/2017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C931-65C6-4A00-B285-41701C230F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41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2C1D-225B-49E7-A031-D2EA1FD9FF43}" type="datetimeFigureOut">
              <a:rPr lang="it-IT" smtClean="0"/>
              <a:pPr/>
              <a:t>25/09/2017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C931-65C6-4A00-B285-41701C230F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9490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2C1D-225B-49E7-A031-D2EA1FD9FF43}" type="datetimeFigureOut">
              <a:rPr lang="it-IT" smtClean="0"/>
              <a:pPr/>
              <a:t>25/09/2017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C931-65C6-4A00-B285-41701C230F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56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2C1D-225B-49E7-A031-D2EA1FD9FF43}" type="datetimeFigureOut">
              <a:rPr lang="it-IT" smtClean="0"/>
              <a:pPr/>
              <a:t>25/09/2017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C931-65C6-4A00-B285-41701C230F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434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2C1D-225B-49E7-A031-D2EA1FD9FF43}" type="datetimeFigureOut">
              <a:rPr lang="it-IT" smtClean="0"/>
              <a:pPr/>
              <a:t>25/09/2017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C931-65C6-4A00-B285-41701C230F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283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2C1D-225B-49E7-A031-D2EA1FD9FF43}" type="datetimeFigureOut">
              <a:rPr lang="it-IT" smtClean="0"/>
              <a:pPr/>
              <a:t>25/09/2017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C931-65C6-4A00-B285-41701C230F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72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2C1D-225B-49E7-A031-D2EA1FD9FF43}" type="datetimeFigureOut">
              <a:rPr lang="it-IT" smtClean="0"/>
              <a:pPr/>
              <a:t>25/09/2017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C931-65C6-4A00-B285-41701C230F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667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2C1D-225B-49E7-A031-D2EA1FD9FF43}" type="datetimeFigureOut">
              <a:rPr lang="it-IT" smtClean="0"/>
              <a:pPr/>
              <a:t>25/09/2017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C931-65C6-4A00-B285-41701C230F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7075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2C1D-225B-49E7-A031-D2EA1FD9FF43}" type="datetimeFigureOut">
              <a:rPr lang="it-IT" smtClean="0"/>
              <a:pPr/>
              <a:t>25/09/2017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C931-65C6-4A00-B285-41701C230F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9338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2C1D-225B-49E7-A031-D2EA1FD9FF43}" type="datetimeFigureOut">
              <a:rPr lang="it-IT" smtClean="0"/>
              <a:pPr/>
              <a:t>25/09/2017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C931-65C6-4A00-B285-41701C230F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26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2C1D-225B-49E7-A031-D2EA1FD9FF43}" type="datetimeFigureOut">
              <a:rPr lang="it-IT" smtClean="0"/>
              <a:pPr/>
              <a:t>25/09/2017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C931-65C6-4A00-B285-41701C230F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721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22C1D-225B-49E7-A031-D2EA1FD9FF43}" type="datetimeFigureOut">
              <a:rPr lang="it-IT" smtClean="0"/>
              <a:pPr/>
              <a:t>25/09/2017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3C931-65C6-4A00-B285-41701C230F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25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hyperlink" Target="mailto:piscinatriante@tiscali.it" TargetMode="External"/><Relationship Id="rId15" Type="http://schemas.openxmlformats.org/officeDocument/2006/relationships/image" Target="../media/image14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1" y="-99392"/>
            <a:ext cx="9144000" cy="10049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1° quadrimestre</a:t>
            </a:r>
            <a:r>
              <a:rPr lang="it-IT" sz="1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inizio  13.09.2017  termine 31.01.2018 </a:t>
            </a:r>
          </a:p>
          <a:p>
            <a:pPr algn="ctr"/>
            <a:r>
              <a:rPr lang="it-IT" sz="1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2° quadrimestre  </a:t>
            </a:r>
            <a:r>
              <a:rPr lang="it-IT" sz="1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inizio 01.02.2018  termine 06.06.2018 (turni del  sabato fine 09.06.2018)</a:t>
            </a:r>
          </a:p>
          <a:p>
            <a:pPr algn="ctr"/>
            <a:r>
              <a:rPr lang="it-IT" sz="1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CORSI SOSPESI PER FESTIVITA’  : </a:t>
            </a:r>
          </a:p>
          <a:p>
            <a:pPr algn="ctr"/>
            <a:r>
              <a:rPr lang="it-IT" sz="1400" b="1" dirty="0" smtClean="0">
                <a:solidFill>
                  <a:srgbClr val="7030A0"/>
                </a:solidFill>
              </a:rPr>
              <a:t>1.11.2017 ,  8.12.2017, dal 23.12.2017 al 07.01.2018 ,  01.04.2018 e 02.04.2018 ,  25.04.2018, 01.05.2018 , 2.06.2018</a:t>
            </a:r>
            <a:endParaRPr lang="it-IT" sz="1400" b="1" dirty="0">
              <a:solidFill>
                <a:srgbClr val="7030A0"/>
              </a:solidFill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35496" y="1052736"/>
            <a:ext cx="421487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it-IT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CORSO GENITORE BAMBINO </a:t>
            </a:r>
            <a:r>
              <a:rPr lang="it-IT" sz="11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3 mesi - 3 anni durata 30 minuti</a:t>
            </a:r>
            <a:r>
              <a:rPr lang="it-IT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.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35496" y="2143889"/>
            <a:ext cx="428514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it-IT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CORSO BABY prescolare  3 – 5  anni  durata 30 minuti.</a:t>
            </a:r>
            <a:endParaRPr lang="it-IT" sz="1000" dirty="0" smtClean="0">
              <a:ln w="10541" cmpd="sng">
                <a:noFill/>
                <a:prstDash val="solid"/>
              </a:ln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9644098" y="1357298"/>
            <a:ext cx="128585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11572924" y="2643182"/>
            <a:ext cx="936104" cy="973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32735" y="3800976"/>
            <a:ext cx="435771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it-IT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CORSO RAGAZZI  –  dai 6 anni   durata 45 minuti.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4660884" y="836712"/>
            <a:ext cx="435771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it-IT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CORSO ADULTI  –  dai  14 anni   durata 45 minuti</a:t>
            </a:r>
            <a:r>
              <a:rPr lang="it-IT" sz="11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.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4821084" y="5240233"/>
            <a:ext cx="4284853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it-IT" sz="120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  <a:t>CORSO AVVIAMENTO PALLANUOTO </a:t>
            </a:r>
            <a:r>
              <a:rPr lang="it-IT" sz="11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durata 60 min</a:t>
            </a:r>
            <a:r>
              <a:rPr lang="it-IT" sz="1100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.</a:t>
            </a:r>
            <a:endParaRPr lang="it-IT" sz="1100" cap="none" spc="0" dirty="0">
              <a:ln w="10541" cmpd="sng">
                <a:noFill/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4788024" y="3944089"/>
            <a:ext cx="435597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it-IT" sz="120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Berlin Sans FB" pitchFamily="34" charset="0"/>
              </a:rPr>
              <a:t>CORSO PERFOMANCE RAGAZZI</a:t>
            </a:r>
            <a:r>
              <a:rPr lang="it-IT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" pitchFamily="34" charset="0"/>
              </a:rPr>
              <a:t>  </a:t>
            </a:r>
            <a:r>
              <a:rPr lang="it-IT" sz="1100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Berlin Sans FB" pitchFamily="34" charset="0"/>
              </a:rPr>
              <a:t>dai </a:t>
            </a:r>
            <a:r>
              <a:rPr lang="it-IT" sz="1100" dirty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Berlin Sans FB" pitchFamily="34" charset="0"/>
              </a:rPr>
              <a:t> </a:t>
            </a:r>
            <a:r>
              <a:rPr lang="it-IT" sz="1100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Berlin Sans FB" pitchFamily="34" charset="0"/>
              </a:rPr>
              <a:t>12 anni  durata 60 minuti. </a:t>
            </a:r>
          </a:p>
        </p:txBody>
      </p:sp>
      <p:graphicFrame>
        <p:nvGraphicFramePr>
          <p:cNvPr id="40" name="Tabella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861056"/>
              </p:ext>
            </p:extLst>
          </p:nvPr>
        </p:nvGraphicFramePr>
        <p:xfrm>
          <a:off x="4860032" y="1052736"/>
          <a:ext cx="4088148" cy="6400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67868"/>
                <a:gridCol w="1224136"/>
                <a:gridCol w="129614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>
                          <a:solidFill>
                            <a:schemeClr val="tx1"/>
                          </a:solidFill>
                        </a:rPr>
                        <a:t>ADULTI</a:t>
                      </a:r>
                      <a:endParaRPr lang="it-IT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>
                          <a:solidFill>
                            <a:schemeClr val="tx1"/>
                          </a:solidFill>
                        </a:rPr>
                        <a:t>MONOSETTIMANALE</a:t>
                      </a:r>
                      <a:endParaRPr lang="it-IT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>
                          <a:solidFill>
                            <a:schemeClr val="tx1"/>
                          </a:solidFill>
                        </a:rPr>
                        <a:t>BISETTIMANALE</a:t>
                      </a:r>
                      <a:endParaRPr lang="it-IT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AFB1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Quadrimestrale</a:t>
                      </a:r>
                      <a:endParaRPr lang="it-IT" sz="800" dirty="0"/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€ 158,00</a:t>
                      </a:r>
                      <a:endParaRPr lang="it-IT" sz="800" dirty="0"/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€ 297,00</a:t>
                      </a:r>
                      <a:endParaRPr lang="it-IT" sz="800" dirty="0"/>
                    </a:p>
                  </a:txBody>
                  <a:tcPr>
                    <a:solidFill>
                      <a:srgbClr val="8AFB1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sz="800" b="1" dirty="0" smtClean="0"/>
                        <a:t>Annuale  : prezzi  promozionali</a:t>
                      </a:r>
                      <a:endParaRPr lang="it-IT" sz="800" b="1" dirty="0"/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€ 275,00</a:t>
                      </a:r>
                      <a:endParaRPr lang="it-IT" sz="800" dirty="0"/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€ 528,00</a:t>
                      </a:r>
                      <a:endParaRPr lang="it-IT" sz="800" dirty="0"/>
                    </a:p>
                  </a:txBody>
                  <a:tcPr>
                    <a:solidFill>
                      <a:srgbClr val="8AFB19"/>
                    </a:solidFill>
                  </a:tcPr>
                </a:tc>
              </a:tr>
            </a:tbl>
          </a:graphicData>
        </a:graphic>
      </p:graphicFrame>
      <p:sp>
        <p:nvSpPr>
          <p:cNvPr id="50" name="Sottotitolo 2"/>
          <p:cNvSpPr txBox="1">
            <a:spLocks/>
          </p:cNvSpPr>
          <p:nvPr/>
        </p:nvSpPr>
        <p:spPr>
          <a:xfrm>
            <a:off x="4787365" y="5390158"/>
            <a:ext cx="4286280" cy="199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800" dirty="0" smtClean="0">
                <a:latin typeface="+mj-lt"/>
              </a:rPr>
              <a:t>E’ richiesta una discreta abilità natatoria, vengono proposti i fondamentali tecnici della pallanuoto.</a:t>
            </a:r>
          </a:p>
          <a:p>
            <a:pPr algn="l"/>
            <a:endParaRPr lang="it-IT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199448" y="4077975"/>
            <a:ext cx="873113" cy="57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2" name="Tabella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090454"/>
              </p:ext>
            </p:extLst>
          </p:nvPr>
        </p:nvGraphicFramePr>
        <p:xfrm>
          <a:off x="79414" y="1268760"/>
          <a:ext cx="3772506" cy="6400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28290"/>
                <a:gridCol w="1944216"/>
              </a:tblGrid>
              <a:tr h="144016">
                <a:tc>
                  <a:txBody>
                    <a:bodyPr/>
                    <a:lstStyle/>
                    <a:p>
                      <a:r>
                        <a:rPr lang="it-IT" sz="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NEONATALE</a:t>
                      </a:r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MONOSETTIMANALE</a:t>
                      </a:r>
                      <a:endParaRPr lang="it-IT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8AFB19"/>
                    </a:solidFill>
                  </a:tcPr>
                </a:tc>
              </a:tr>
              <a:tr h="146680">
                <a:tc>
                  <a:txBody>
                    <a:bodyPr/>
                    <a:lstStyle/>
                    <a:p>
                      <a:r>
                        <a:rPr lang="it-IT" sz="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Quadrimestrale </a:t>
                      </a:r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€ 148,50</a:t>
                      </a:r>
                      <a:endParaRPr lang="it-IT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8AFB19"/>
                    </a:solidFill>
                  </a:tcPr>
                </a:tc>
              </a:tr>
              <a:tr h="127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b="1" dirty="0" smtClean="0"/>
                        <a:t>Annuale  : prezzi  promozionali</a:t>
                      </a:r>
                      <a:endParaRPr lang="it-IT" sz="8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€ 264,00</a:t>
                      </a:r>
                      <a:endParaRPr lang="it-IT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8AFB1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" name="Tabella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173002"/>
              </p:ext>
            </p:extLst>
          </p:nvPr>
        </p:nvGraphicFramePr>
        <p:xfrm>
          <a:off x="9396536" y="5727739"/>
          <a:ext cx="4214842" cy="228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13216"/>
                <a:gridCol w="3301626"/>
              </a:tblGrid>
              <a:tr h="222908">
                <a:tc>
                  <a:txBody>
                    <a:bodyPr/>
                    <a:lstStyle/>
                    <a:p>
                      <a:r>
                        <a:rPr lang="it-IT" sz="900" dirty="0" smtClean="0">
                          <a:solidFill>
                            <a:schemeClr val="tx1"/>
                          </a:solidFill>
                        </a:rPr>
                        <a:t>TESSERA</a:t>
                      </a:r>
                      <a:r>
                        <a:rPr lang="it-IT" sz="900" baseline="0" dirty="0" smtClean="0">
                          <a:solidFill>
                            <a:schemeClr val="tx1"/>
                          </a:solidFill>
                        </a:rPr>
                        <a:t> 5 LEZ.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>
                          <a:solidFill>
                            <a:schemeClr val="tx1"/>
                          </a:solidFill>
                        </a:rPr>
                        <a:t>€ 90,00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AFB19"/>
                    </a:solidFill>
                  </a:tcPr>
                </a:tc>
              </a:tr>
            </a:tbl>
          </a:graphicData>
        </a:graphic>
      </p:graphicFrame>
      <p:sp>
        <p:nvSpPr>
          <p:cNvPr id="39" name="Rettangolo 38"/>
          <p:cNvSpPr/>
          <p:nvPr/>
        </p:nvSpPr>
        <p:spPr>
          <a:xfrm>
            <a:off x="4860031" y="6552728"/>
            <a:ext cx="4233779" cy="260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rgbClr val="92D050"/>
                </a:solidFill>
              </a:rPr>
              <a:t>QUOTA ISCRIZIONE ANNUALE 20 € </a:t>
            </a:r>
            <a:endParaRPr lang="it-IT" sz="1600" b="1" dirty="0">
              <a:solidFill>
                <a:srgbClr val="92D050"/>
              </a:solidFill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9479804" y="5450740"/>
            <a:ext cx="435771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GESTANTI  durata 45 minuti</a:t>
            </a:r>
            <a:r>
              <a:rPr lang="it-IT" sz="11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.</a:t>
            </a:r>
            <a:endParaRPr lang="it-IT" sz="1000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Berlin Sans FB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7504" y="1938318"/>
            <a:ext cx="4280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/>
              <a:t>Lunedi  </a:t>
            </a:r>
            <a:r>
              <a:rPr lang="it-IT" sz="800" dirty="0" smtClean="0"/>
              <a:t>	10.30   -  11.00       </a:t>
            </a:r>
          </a:p>
          <a:p>
            <a:r>
              <a:rPr lang="it-IT" sz="800" dirty="0" smtClean="0"/>
              <a:t>Sabato 	9.30 - 10.00 - 10.30 - 11.00 – 11.30 – 12:00</a:t>
            </a:r>
            <a:endParaRPr lang="it-IT" sz="800" dirty="0"/>
          </a:p>
        </p:txBody>
      </p:sp>
      <p:sp>
        <p:nvSpPr>
          <p:cNvPr id="4" name="Rettangolo 3"/>
          <p:cNvSpPr/>
          <p:nvPr/>
        </p:nvSpPr>
        <p:spPr>
          <a:xfrm>
            <a:off x="52558" y="3085509"/>
            <a:ext cx="43360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/>
              <a:t>Lunedi </a:t>
            </a:r>
            <a:r>
              <a:rPr lang="it-IT" sz="800" dirty="0" smtClean="0"/>
              <a:t>:	16.45 – 17.00 – 17.15 – 17.45</a:t>
            </a:r>
            <a:endParaRPr lang="it-IT" sz="800" dirty="0"/>
          </a:p>
          <a:p>
            <a:r>
              <a:rPr lang="it-IT" sz="800" dirty="0" smtClean="0"/>
              <a:t>Martedì:	16:45 – 17:15 – 17:45 – 18:15</a:t>
            </a:r>
            <a:endParaRPr lang="it-IT" sz="800" dirty="0"/>
          </a:p>
          <a:p>
            <a:r>
              <a:rPr lang="it-IT" sz="800" dirty="0" smtClean="0"/>
              <a:t>Mercoledì:	16:00 - 16.30 - 17.00 – 17.30  – 18.00</a:t>
            </a:r>
          </a:p>
          <a:p>
            <a:r>
              <a:rPr lang="it-IT" sz="800" dirty="0" smtClean="0"/>
              <a:t>Giovedì :	16.45 </a:t>
            </a:r>
            <a:r>
              <a:rPr lang="it-IT" sz="800" dirty="0"/>
              <a:t>– 17.00 – 17.15 – 17.45</a:t>
            </a:r>
          </a:p>
          <a:p>
            <a:r>
              <a:rPr lang="it-IT" sz="800" dirty="0" smtClean="0"/>
              <a:t>Venerdì :	16.30 </a:t>
            </a:r>
            <a:r>
              <a:rPr lang="it-IT" sz="800" dirty="0"/>
              <a:t>- 17.00 – 17.30 - 18.00 </a:t>
            </a:r>
            <a:endParaRPr lang="it-IT" sz="800" dirty="0" smtClean="0"/>
          </a:p>
          <a:p>
            <a:r>
              <a:rPr lang="it-IT" sz="800" dirty="0" smtClean="0"/>
              <a:t>Sabato :	9.15 - 9.30 – 9.45  - 10.00 </a:t>
            </a:r>
            <a:r>
              <a:rPr lang="it-IT" sz="800" dirty="0"/>
              <a:t>- </a:t>
            </a:r>
            <a:r>
              <a:rPr lang="it-IT" sz="800" dirty="0" smtClean="0"/>
              <a:t>10.15 - 10.30  – 10.45 </a:t>
            </a:r>
            <a:r>
              <a:rPr lang="it-IT" sz="800" dirty="0"/>
              <a:t>– </a:t>
            </a:r>
            <a:r>
              <a:rPr lang="it-IT" sz="800" dirty="0" smtClean="0"/>
              <a:t>11.00    –   14.45</a:t>
            </a:r>
            <a:endParaRPr lang="it-IT" sz="800" dirty="0"/>
          </a:p>
        </p:txBody>
      </p:sp>
      <p:sp>
        <p:nvSpPr>
          <p:cNvPr id="5" name="Rettangolo 4"/>
          <p:cNvSpPr/>
          <p:nvPr/>
        </p:nvSpPr>
        <p:spPr>
          <a:xfrm>
            <a:off x="18539" y="4725144"/>
            <a:ext cx="4331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 smtClean="0"/>
              <a:t>Lunedi :  	16.45 </a:t>
            </a:r>
            <a:r>
              <a:rPr lang="it-IT" sz="800" dirty="0"/>
              <a:t>- </a:t>
            </a:r>
            <a:r>
              <a:rPr lang="it-IT" sz="800" dirty="0" smtClean="0"/>
              <a:t>17.00  </a:t>
            </a:r>
            <a:r>
              <a:rPr lang="it-IT" sz="800" dirty="0"/>
              <a:t>- </a:t>
            </a:r>
            <a:r>
              <a:rPr lang="it-IT" sz="800" dirty="0" smtClean="0"/>
              <a:t>17.30  </a:t>
            </a:r>
            <a:r>
              <a:rPr lang="it-IT" sz="800" dirty="0"/>
              <a:t>-  </a:t>
            </a:r>
            <a:r>
              <a:rPr lang="it-IT" sz="800" dirty="0" smtClean="0"/>
              <a:t>17.45  </a:t>
            </a:r>
            <a:r>
              <a:rPr lang="it-IT" sz="800" dirty="0"/>
              <a:t>-  </a:t>
            </a:r>
            <a:r>
              <a:rPr lang="it-IT" sz="800" dirty="0" smtClean="0"/>
              <a:t>18.15</a:t>
            </a:r>
            <a:endParaRPr lang="it-IT" sz="800" dirty="0"/>
          </a:p>
          <a:p>
            <a:r>
              <a:rPr lang="it-IT" sz="800" dirty="0"/>
              <a:t>Martedì </a:t>
            </a:r>
            <a:r>
              <a:rPr lang="it-IT" sz="800" dirty="0" smtClean="0"/>
              <a:t>: 	</a:t>
            </a:r>
            <a:r>
              <a:rPr lang="it-IT" sz="800" dirty="0"/>
              <a:t>16.45 - 17.00  - 17.30  -  17.45  -  1</a:t>
            </a:r>
            <a:r>
              <a:rPr lang="it-IT" sz="800" dirty="0" smtClean="0"/>
              <a:t>8.30</a:t>
            </a:r>
            <a:endParaRPr lang="it-IT" sz="800" dirty="0"/>
          </a:p>
          <a:p>
            <a:r>
              <a:rPr lang="it-IT" sz="800" dirty="0" smtClean="0"/>
              <a:t>Mercoledì : 	</a:t>
            </a:r>
            <a:r>
              <a:rPr lang="it-IT" sz="800" dirty="0"/>
              <a:t>16.45 - 17.00  - 17.30  -  17.45  -  18.15 – </a:t>
            </a:r>
            <a:r>
              <a:rPr lang="it-IT" sz="800" dirty="0" smtClean="0"/>
              <a:t>18.30 </a:t>
            </a:r>
          </a:p>
          <a:p>
            <a:r>
              <a:rPr lang="it-IT" sz="800" dirty="0" smtClean="0"/>
              <a:t>Giovedì  : 	</a:t>
            </a:r>
            <a:r>
              <a:rPr lang="it-IT" sz="800" dirty="0"/>
              <a:t>16.45 - 17.00  - 17.30  -  17.45  -  18.15</a:t>
            </a:r>
          </a:p>
          <a:p>
            <a:r>
              <a:rPr lang="it-IT" sz="800" dirty="0" smtClean="0"/>
              <a:t>Venerdì  : 	</a:t>
            </a:r>
            <a:r>
              <a:rPr lang="it-IT" sz="800" dirty="0"/>
              <a:t>16.45 - 17.00  - 17.30  -  17.45  -  18.15 – 18.30</a:t>
            </a:r>
          </a:p>
          <a:p>
            <a:r>
              <a:rPr lang="it-IT" sz="800" dirty="0" smtClean="0"/>
              <a:t>Sabato  : 	9.00 - 9.15  -  9.45  - 10.00  -  10.30 </a:t>
            </a:r>
            <a:r>
              <a:rPr lang="it-IT" sz="800" dirty="0"/>
              <a:t>- </a:t>
            </a:r>
            <a:r>
              <a:rPr lang="it-IT" sz="800" dirty="0" smtClean="0"/>
              <a:t>10.45 – 11.15 </a:t>
            </a:r>
            <a:r>
              <a:rPr lang="it-IT" sz="800" dirty="0"/>
              <a:t>- </a:t>
            </a:r>
            <a:r>
              <a:rPr lang="it-IT" sz="800" dirty="0" smtClean="0"/>
              <a:t>11.30 -     15.15  -  16.00 </a:t>
            </a:r>
            <a:endParaRPr lang="it-IT" sz="800" dirty="0"/>
          </a:p>
        </p:txBody>
      </p:sp>
      <p:sp>
        <p:nvSpPr>
          <p:cNvPr id="6" name="Rettangolo 5"/>
          <p:cNvSpPr/>
          <p:nvPr/>
        </p:nvSpPr>
        <p:spPr>
          <a:xfrm>
            <a:off x="4727656" y="1772816"/>
            <a:ext cx="4092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/>
              <a:t>Lunedi </a:t>
            </a:r>
            <a:r>
              <a:rPr lang="it-IT" sz="800" dirty="0" smtClean="0"/>
              <a:t> :	09.45  - 19.30  </a:t>
            </a:r>
            <a:r>
              <a:rPr lang="it-IT" sz="800" dirty="0"/>
              <a:t>- </a:t>
            </a:r>
            <a:r>
              <a:rPr lang="it-IT" sz="800" dirty="0" smtClean="0"/>
              <a:t> 20.15</a:t>
            </a:r>
            <a:endParaRPr lang="it-IT" sz="800" dirty="0"/>
          </a:p>
          <a:p>
            <a:r>
              <a:rPr lang="it-IT" sz="800" dirty="0"/>
              <a:t>Martedì </a:t>
            </a:r>
            <a:r>
              <a:rPr lang="it-IT" sz="800" dirty="0" smtClean="0"/>
              <a:t>:	19.15   –  20.00</a:t>
            </a:r>
            <a:endParaRPr lang="it-IT" sz="800" dirty="0"/>
          </a:p>
          <a:p>
            <a:r>
              <a:rPr lang="it-IT" sz="800" dirty="0"/>
              <a:t>Mercoledì </a:t>
            </a:r>
            <a:r>
              <a:rPr lang="it-IT" sz="800" dirty="0" smtClean="0"/>
              <a:t>:	19.00 -  19.15  - 20.00 </a:t>
            </a:r>
            <a:endParaRPr lang="it-IT" sz="800" dirty="0"/>
          </a:p>
          <a:p>
            <a:r>
              <a:rPr lang="it-IT" sz="800" dirty="0"/>
              <a:t>Giovedì </a:t>
            </a:r>
            <a:r>
              <a:rPr lang="it-IT" sz="800" dirty="0" smtClean="0"/>
              <a:t> :	09.45 </a:t>
            </a:r>
            <a:r>
              <a:rPr lang="it-IT" sz="800" dirty="0"/>
              <a:t>- 19.30  - </a:t>
            </a:r>
            <a:r>
              <a:rPr lang="it-IT" sz="800" dirty="0" smtClean="0"/>
              <a:t>20.15</a:t>
            </a:r>
            <a:endParaRPr lang="it-IT" sz="800" dirty="0"/>
          </a:p>
          <a:p>
            <a:r>
              <a:rPr lang="it-IT" sz="800" dirty="0" err="1" smtClean="0"/>
              <a:t>Venedì</a:t>
            </a:r>
            <a:r>
              <a:rPr lang="it-IT" sz="800" dirty="0" smtClean="0"/>
              <a:t> :	19.15  </a:t>
            </a:r>
            <a:r>
              <a:rPr lang="it-IT" sz="800" dirty="0"/>
              <a:t>- </a:t>
            </a:r>
            <a:r>
              <a:rPr lang="it-IT" sz="800" dirty="0" smtClean="0"/>
              <a:t> </a:t>
            </a:r>
            <a:r>
              <a:rPr lang="it-IT" sz="800" dirty="0"/>
              <a:t>20.00</a:t>
            </a:r>
          </a:p>
          <a:p>
            <a:r>
              <a:rPr lang="it-IT" sz="800" dirty="0" smtClean="0"/>
              <a:t>Sabato :	08.30    -   16.45</a:t>
            </a:r>
            <a:endParaRPr lang="it-IT" sz="800" dirty="0"/>
          </a:p>
        </p:txBody>
      </p:sp>
      <p:sp>
        <p:nvSpPr>
          <p:cNvPr id="8" name="Rettangolo 7"/>
          <p:cNvSpPr/>
          <p:nvPr/>
        </p:nvSpPr>
        <p:spPr>
          <a:xfrm>
            <a:off x="4787365" y="4788441"/>
            <a:ext cx="3961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/>
              <a:t>Lunedi </a:t>
            </a:r>
            <a:r>
              <a:rPr lang="it-IT" sz="800" dirty="0" smtClean="0"/>
              <a:t>   15.30 -  18.15 - 18.30</a:t>
            </a:r>
          </a:p>
          <a:p>
            <a:r>
              <a:rPr lang="it-IT" sz="800" dirty="0" err="1" smtClean="0"/>
              <a:t>Martedi</a:t>
            </a:r>
            <a:r>
              <a:rPr lang="it-IT" sz="800" dirty="0" smtClean="0"/>
              <a:t> 18.30 </a:t>
            </a:r>
          </a:p>
          <a:p>
            <a:r>
              <a:rPr lang="it-IT" sz="800" dirty="0" err="1" smtClean="0"/>
              <a:t>Giovedi</a:t>
            </a:r>
            <a:r>
              <a:rPr lang="it-IT" sz="800" dirty="0" smtClean="0"/>
              <a:t>  15.30  - 18.15  - 18.30</a:t>
            </a:r>
          </a:p>
          <a:p>
            <a:r>
              <a:rPr lang="it-IT" sz="800" dirty="0" smtClean="0"/>
              <a:t>Sabato : 11.30</a:t>
            </a:r>
            <a:endParaRPr lang="it-IT" sz="800" dirty="0"/>
          </a:p>
        </p:txBody>
      </p:sp>
      <p:sp>
        <p:nvSpPr>
          <p:cNvPr id="11" name="Rettangolo 10"/>
          <p:cNvSpPr/>
          <p:nvPr/>
        </p:nvSpPr>
        <p:spPr>
          <a:xfrm>
            <a:off x="9374751" y="2744951"/>
            <a:ext cx="43963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dirty="0"/>
              <a:t>Lunedì </a:t>
            </a:r>
            <a:r>
              <a:rPr lang="it-IT" sz="900" dirty="0" smtClean="0"/>
              <a:t>: 	9.45/10.30  - 13.15/14.00 </a:t>
            </a:r>
            <a:r>
              <a:rPr lang="it-IT" sz="900" dirty="0"/>
              <a:t>- </a:t>
            </a:r>
            <a:r>
              <a:rPr lang="it-IT" sz="900" dirty="0" smtClean="0"/>
              <a:t>19.15/20.00 </a:t>
            </a:r>
            <a:r>
              <a:rPr lang="it-IT" sz="900" dirty="0"/>
              <a:t>- </a:t>
            </a:r>
            <a:r>
              <a:rPr lang="it-IT" sz="900" dirty="0" smtClean="0"/>
              <a:t>20.00/20.45</a:t>
            </a:r>
            <a:endParaRPr lang="it-IT" sz="900" dirty="0"/>
          </a:p>
          <a:p>
            <a:r>
              <a:rPr lang="it-IT" sz="900" dirty="0"/>
              <a:t>Martedì </a:t>
            </a:r>
            <a:r>
              <a:rPr lang="it-IT" sz="900" dirty="0" smtClean="0"/>
              <a:t>: 	9.15/10.00 </a:t>
            </a:r>
            <a:r>
              <a:rPr lang="it-IT" sz="900" dirty="0"/>
              <a:t>- 19.30 /20.15 - 20.15/21.00</a:t>
            </a:r>
          </a:p>
          <a:p>
            <a:r>
              <a:rPr lang="it-IT" sz="900" dirty="0"/>
              <a:t>Mercoledì </a:t>
            </a:r>
            <a:r>
              <a:rPr lang="it-IT" sz="900" dirty="0" smtClean="0"/>
              <a:t> : 	13.15/14.00 </a:t>
            </a:r>
            <a:r>
              <a:rPr lang="it-IT" sz="900" dirty="0"/>
              <a:t>- 19.00/19.45 - 19.45/20.30</a:t>
            </a:r>
          </a:p>
          <a:p>
            <a:r>
              <a:rPr lang="it-IT" sz="900" dirty="0"/>
              <a:t>Giovedì </a:t>
            </a:r>
            <a:r>
              <a:rPr lang="it-IT" sz="900" dirty="0" smtClean="0"/>
              <a:t> : 	9.45/10.30 </a:t>
            </a:r>
            <a:r>
              <a:rPr lang="it-IT" sz="900" dirty="0"/>
              <a:t>-  20.00/20.45 - 20.45/21.30</a:t>
            </a:r>
          </a:p>
          <a:p>
            <a:r>
              <a:rPr lang="it-IT" sz="900" dirty="0"/>
              <a:t>Venerdì </a:t>
            </a:r>
            <a:r>
              <a:rPr lang="it-IT" sz="900" dirty="0" smtClean="0"/>
              <a:t> : 	10.15/11.00 </a:t>
            </a:r>
            <a:r>
              <a:rPr lang="it-IT" sz="900" dirty="0"/>
              <a:t>-  19.30/20.15 -  20.15/21.00</a:t>
            </a:r>
          </a:p>
          <a:p>
            <a:r>
              <a:rPr lang="it-IT" sz="900" dirty="0"/>
              <a:t>Sabato </a:t>
            </a:r>
            <a:r>
              <a:rPr lang="it-IT" sz="900" dirty="0" smtClean="0"/>
              <a:t> : 	11.45/12.30</a:t>
            </a:r>
            <a:endParaRPr lang="it-IT" sz="900" dirty="0"/>
          </a:p>
        </p:txBody>
      </p:sp>
      <p:sp>
        <p:nvSpPr>
          <p:cNvPr id="44" name="Rettangolo 43"/>
          <p:cNvSpPr/>
          <p:nvPr/>
        </p:nvSpPr>
        <p:spPr>
          <a:xfrm>
            <a:off x="4810260" y="6237312"/>
            <a:ext cx="137088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dirty="0" err="1" smtClean="0"/>
              <a:t>Martedi</a:t>
            </a:r>
            <a:r>
              <a:rPr lang="it-IT" sz="800" dirty="0" smtClean="0"/>
              <a:t> e </a:t>
            </a:r>
            <a:r>
              <a:rPr lang="it-IT" sz="800" dirty="0" err="1" smtClean="0"/>
              <a:t>Venerdi</a:t>
            </a:r>
            <a:r>
              <a:rPr lang="it-IT" sz="800" dirty="0" smtClean="0"/>
              <a:t> 	18.15</a:t>
            </a:r>
          </a:p>
        </p:txBody>
      </p:sp>
      <p:graphicFrame>
        <p:nvGraphicFramePr>
          <p:cNvPr id="43" name="Tabel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250575"/>
              </p:ext>
            </p:extLst>
          </p:nvPr>
        </p:nvGraphicFramePr>
        <p:xfrm>
          <a:off x="52558" y="5661248"/>
          <a:ext cx="3871371" cy="6400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95106"/>
                <a:gridCol w="1224136"/>
                <a:gridCol w="115212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>
                          <a:solidFill>
                            <a:schemeClr val="tx1"/>
                          </a:solidFill>
                        </a:rPr>
                        <a:t>ADULTI</a:t>
                      </a:r>
                      <a:endParaRPr lang="it-IT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>
                          <a:solidFill>
                            <a:schemeClr val="tx1"/>
                          </a:solidFill>
                        </a:rPr>
                        <a:t>MONOSETTIMANALE</a:t>
                      </a:r>
                      <a:endParaRPr lang="it-IT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>
                          <a:solidFill>
                            <a:schemeClr val="tx1"/>
                          </a:solidFill>
                        </a:rPr>
                        <a:t>BISETTIMANALE</a:t>
                      </a:r>
                      <a:endParaRPr lang="it-IT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AFB1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Quadrimestrale</a:t>
                      </a:r>
                      <a:endParaRPr lang="it-IT" sz="800" dirty="0"/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€</a:t>
                      </a:r>
                      <a:r>
                        <a:rPr lang="it-IT" sz="800" baseline="0" dirty="0" smtClean="0"/>
                        <a:t>  82,50</a:t>
                      </a:r>
                      <a:endParaRPr lang="it-IT" sz="800" dirty="0"/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€ 158,00</a:t>
                      </a:r>
                      <a:endParaRPr lang="it-IT" sz="800" dirty="0"/>
                    </a:p>
                  </a:txBody>
                  <a:tcPr>
                    <a:solidFill>
                      <a:srgbClr val="8AFB1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sz="800" b="1" dirty="0" smtClean="0"/>
                        <a:t>Annuale  : prezzi  promozionali</a:t>
                      </a:r>
                      <a:endParaRPr lang="it-IT" sz="800" b="1" dirty="0"/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€  158,00</a:t>
                      </a:r>
                      <a:endParaRPr lang="it-IT" sz="800" dirty="0"/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€ 302,00</a:t>
                      </a:r>
                      <a:endParaRPr lang="it-IT" sz="800" dirty="0"/>
                    </a:p>
                  </a:txBody>
                  <a:tcPr>
                    <a:solidFill>
                      <a:srgbClr val="8AFB19"/>
                    </a:solidFill>
                  </a:tcPr>
                </a:tc>
              </a:tr>
            </a:tbl>
          </a:graphicData>
        </a:graphic>
      </p:graphicFrame>
      <p:sp>
        <p:nvSpPr>
          <p:cNvPr id="45" name="Rettangolo 44"/>
          <p:cNvSpPr/>
          <p:nvPr/>
        </p:nvSpPr>
        <p:spPr>
          <a:xfrm>
            <a:off x="42812" y="5445224"/>
            <a:ext cx="435771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it-IT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CORSO over 65    durata 45 minuti</a:t>
            </a:r>
            <a:r>
              <a:rPr lang="it-IT" sz="11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.</a:t>
            </a:r>
          </a:p>
        </p:txBody>
      </p:sp>
      <p:sp>
        <p:nvSpPr>
          <p:cNvPr id="48" name="Rettangolo 47"/>
          <p:cNvSpPr/>
          <p:nvPr/>
        </p:nvSpPr>
        <p:spPr>
          <a:xfrm>
            <a:off x="4807531" y="2492896"/>
            <a:ext cx="428628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it-IT" sz="120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CORSO PERFORMANCE  </a:t>
            </a:r>
            <a:r>
              <a:rPr lang="it-IT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–  </a:t>
            </a:r>
            <a:r>
              <a:rPr lang="it-IT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dai </a:t>
            </a:r>
            <a:r>
              <a:rPr lang="it-IT" sz="120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it-IT" sz="120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16 anni   durata 60 minuti. </a:t>
            </a:r>
          </a:p>
        </p:txBody>
      </p:sp>
      <p:graphicFrame>
        <p:nvGraphicFramePr>
          <p:cNvPr id="51" name="Tabella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003060"/>
              </p:ext>
            </p:extLst>
          </p:nvPr>
        </p:nvGraphicFramePr>
        <p:xfrm>
          <a:off x="4860032" y="2924944"/>
          <a:ext cx="4032448" cy="6400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84176"/>
                <a:gridCol w="1409322"/>
                <a:gridCol w="103895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it-IT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>
                          <a:solidFill>
                            <a:schemeClr val="tx1"/>
                          </a:solidFill>
                        </a:rPr>
                        <a:t>MONOSETTIMANALE</a:t>
                      </a:r>
                      <a:endParaRPr lang="it-IT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>
                          <a:solidFill>
                            <a:schemeClr val="tx1"/>
                          </a:solidFill>
                        </a:rPr>
                        <a:t>BISETTIMANALE</a:t>
                      </a:r>
                      <a:endParaRPr lang="it-IT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AFB1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Quadrimestrale</a:t>
                      </a:r>
                      <a:endParaRPr lang="it-IT" sz="800" dirty="0"/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€ 178,00</a:t>
                      </a:r>
                      <a:endParaRPr lang="it-IT" sz="800" dirty="0"/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€ 335,50</a:t>
                      </a:r>
                      <a:endParaRPr lang="it-IT" sz="800" dirty="0"/>
                    </a:p>
                  </a:txBody>
                  <a:tcPr>
                    <a:solidFill>
                      <a:srgbClr val="8AFB1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b="1" dirty="0" smtClean="0"/>
                        <a:t>Annuale  : prezzi  promozionali</a:t>
                      </a:r>
                      <a:endParaRPr lang="it-IT" sz="800" dirty="0"/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€ 335,50</a:t>
                      </a:r>
                      <a:endParaRPr lang="it-IT" sz="800" dirty="0"/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€ 579,50</a:t>
                      </a:r>
                      <a:endParaRPr lang="it-IT" sz="800" dirty="0"/>
                    </a:p>
                  </a:txBody>
                  <a:tcPr>
                    <a:solidFill>
                      <a:srgbClr val="8AFB19"/>
                    </a:solidFill>
                  </a:tcPr>
                </a:tc>
              </a:tr>
            </a:tbl>
          </a:graphicData>
        </a:graphic>
      </p:graphicFrame>
      <p:sp>
        <p:nvSpPr>
          <p:cNvPr id="57" name="Rettangolo 56"/>
          <p:cNvSpPr/>
          <p:nvPr/>
        </p:nvSpPr>
        <p:spPr>
          <a:xfrm>
            <a:off x="39978" y="6309320"/>
            <a:ext cx="43252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/>
              <a:t>Lunedi </a:t>
            </a:r>
            <a:r>
              <a:rPr lang="it-IT" sz="800" dirty="0" smtClean="0"/>
              <a:t> :        08.45  -  09.45</a:t>
            </a:r>
          </a:p>
          <a:p>
            <a:r>
              <a:rPr lang="it-IT" sz="800" dirty="0" err="1" smtClean="0"/>
              <a:t>Martedi</a:t>
            </a:r>
            <a:r>
              <a:rPr lang="it-IT" sz="800" dirty="0" smtClean="0"/>
              <a:t> :      08.45</a:t>
            </a:r>
          </a:p>
          <a:p>
            <a:r>
              <a:rPr lang="it-IT" sz="800" dirty="0" smtClean="0"/>
              <a:t>Mercoledì :  08.45 </a:t>
            </a:r>
          </a:p>
          <a:p>
            <a:r>
              <a:rPr lang="it-IT" sz="800" dirty="0" smtClean="0"/>
              <a:t>Giovedì  :       08.45  -  09.45</a:t>
            </a:r>
            <a:endParaRPr lang="it-IT" sz="800" dirty="0"/>
          </a:p>
        </p:txBody>
      </p:sp>
      <p:sp>
        <p:nvSpPr>
          <p:cNvPr id="47" name="Rettangolo 46"/>
          <p:cNvSpPr/>
          <p:nvPr/>
        </p:nvSpPr>
        <p:spPr>
          <a:xfrm>
            <a:off x="4839836" y="3573016"/>
            <a:ext cx="25404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/>
              <a:t>Lunedi </a:t>
            </a:r>
            <a:r>
              <a:rPr lang="it-IT" sz="800" dirty="0" smtClean="0"/>
              <a:t> 20.15       </a:t>
            </a:r>
            <a:r>
              <a:rPr lang="it-IT" sz="800" dirty="0" err="1" smtClean="0"/>
              <a:t>Giovedi</a:t>
            </a:r>
            <a:r>
              <a:rPr lang="it-IT" sz="800" dirty="0" smtClean="0"/>
              <a:t>    </a:t>
            </a:r>
            <a:r>
              <a:rPr lang="it-IT" sz="800" dirty="0" smtClean="0"/>
              <a:t>20.15</a:t>
            </a:r>
          </a:p>
          <a:p>
            <a:r>
              <a:rPr lang="it-IT" sz="800" dirty="0" err="1" smtClean="0"/>
              <a:t>Martedi</a:t>
            </a:r>
            <a:r>
              <a:rPr lang="it-IT" sz="800" dirty="0" smtClean="0"/>
              <a:t> 20.00      </a:t>
            </a:r>
            <a:r>
              <a:rPr lang="it-IT" sz="800" dirty="0" err="1" smtClean="0"/>
              <a:t>Venerdi</a:t>
            </a:r>
            <a:r>
              <a:rPr lang="it-IT" sz="800" dirty="0" smtClean="0"/>
              <a:t>  20.00</a:t>
            </a:r>
            <a:endParaRPr lang="it-IT" sz="800" dirty="0"/>
          </a:p>
        </p:txBody>
      </p:sp>
      <p:graphicFrame>
        <p:nvGraphicFramePr>
          <p:cNvPr id="58" name="Tabella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387134"/>
              </p:ext>
            </p:extLst>
          </p:nvPr>
        </p:nvGraphicFramePr>
        <p:xfrm>
          <a:off x="58764" y="2378968"/>
          <a:ext cx="3793156" cy="762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15784"/>
                <a:gridCol w="1213456"/>
                <a:gridCol w="1063916"/>
              </a:tblGrid>
              <a:tr h="181744"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>
                          <a:solidFill>
                            <a:schemeClr val="tx1"/>
                          </a:solidFill>
                        </a:rPr>
                        <a:t>BABY</a:t>
                      </a:r>
                      <a:r>
                        <a:rPr lang="it-IT" sz="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it-IT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>
                          <a:solidFill>
                            <a:schemeClr val="tx1"/>
                          </a:solidFill>
                        </a:rPr>
                        <a:t>MONOSETTIMANALE</a:t>
                      </a:r>
                      <a:endParaRPr lang="it-IT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>
                          <a:solidFill>
                            <a:schemeClr val="tx1"/>
                          </a:solidFill>
                        </a:rPr>
                        <a:t>BISETTIMANALE</a:t>
                      </a:r>
                      <a:endParaRPr lang="it-IT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AFB19"/>
                    </a:solidFill>
                  </a:tcPr>
                </a:tc>
              </a:tr>
              <a:tr h="184408"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Quadrimestrale</a:t>
                      </a:r>
                      <a:endParaRPr lang="it-IT" sz="800" dirty="0"/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€ 133,50</a:t>
                      </a:r>
                      <a:endParaRPr lang="it-IT" sz="800" dirty="0"/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€ 251,00</a:t>
                      </a:r>
                      <a:endParaRPr lang="it-IT" sz="800" dirty="0"/>
                    </a:p>
                  </a:txBody>
                  <a:tcPr>
                    <a:solidFill>
                      <a:srgbClr val="8AFB19"/>
                    </a:solidFill>
                  </a:tcPr>
                </a:tc>
              </a:tr>
              <a:tr h="187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b="1" dirty="0" smtClean="0"/>
                        <a:t>Annuale  : prezzi  promozionali</a:t>
                      </a:r>
                    </a:p>
                    <a:p>
                      <a:endParaRPr lang="it-IT" sz="800" dirty="0"/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€</a:t>
                      </a:r>
                      <a:r>
                        <a:rPr lang="it-IT" sz="800" baseline="0" dirty="0" smtClean="0"/>
                        <a:t> 236,50</a:t>
                      </a:r>
                      <a:endParaRPr lang="it-IT" sz="800" dirty="0"/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€  434,50</a:t>
                      </a:r>
                      <a:endParaRPr lang="it-IT" sz="800" dirty="0"/>
                    </a:p>
                  </a:txBody>
                  <a:tcPr>
                    <a:solidFill>
                      <a:srgbClr val="8AFB1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Tabella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919796"/>
              </p:ext>
            </p:extLst>
          </p:nvPr>
        </p:nvGraphicFramePr>
        <p:xfrm>
          <a:off x="52559" y="4016807"/>
          <a:ext cx="3799361" cy="6400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67113"/>
                <a:gridCol w="1082516"/>
                <a:gridCol w="1149732"/>
              </a:tblGrid>
              <a:tr h="181744"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>
                          <a:solidFill>
                            <a:schemeClr val="tx1"/>
                          </a:solidFill>
                        </a:rPr>
                        <a:t>RAGAZZI</a:t>
                      </a:r>
                      <a:endParaRPr lang="it-IT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>
                          <a:solidFill>
                            <a:schemeClr val="tx1"/>
                          </a:solidFill>
                        </a:rPr>
                        <a:t>MONOSETTIMANALE</a:t>
                      </a:r>
                      <a:endParaRPr lang="it-IT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>
                          <a:solidFill>
                            <a:schemeClr val="tx1"/>
                          </a:solidFill>
                        </a:rPr>
                        <a:t>BISETTIMANALE</a:t>
                      </a:r>
                      <a:endParaRPr lang="it-IT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AFB19"/>
                    </a:solidFill>
                  </a:tcPr>
                </a:tc>
              </a:tr>
              <a:tr h="184408"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Quadrimestrale</a:t>
                      </a:r>
                      <a:endParaRPr lang="it-IT" sz="800" dirty="0"/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€ 133,50</a:t>
                      </a:r>
                      <a:endParaRPr lang="it-IT" sz="800" dirty="0"/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€ 251,00</a:t>
                      </a:r>
                      <a:endParaRPr lang="it-IT" sz="800" dirty="0"/>
                    </a:p>
                  </a:txBody>
                  <a:tcPr>
                    <a:solidFill>
                      <a:srgbClr val="8AFB19"/>
                    </a:solidFill>
                  </a:tcPr>
                </a:tc>
              </a:tr>
              <a:tr h="187072">
                <a:tc>
                  <a:txBody>
                    <a:bodyPr/>
                    <a:lstStyle/>
                    <a:p>
                      <a:r>
                        <a:rPr lang="it-IT" sz="800" b="1" dirty="0" smtClean="0"/>
                        <a:t>Annuale  : prezzi  promozionali</a:t>
                      </a:r>
                      <a:endParaRPr lang="it-IT" sz="800" b="1" dirty="0"/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€</a:t>
                      </a:r>
                      <a:r>
                        <a:rPr lang="it-IT" sz="800" baseline="0" dirty="0" smtClean="0"/>
                        <a:t> 236,50</a:t>
                      </a:r>
                      <a:endParaRPr lang="it-IT" sz="800" dirty="0"/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€  434,50</a:t>
                      </a:r>
                      <a:endParaRPr lang="it-IT" sz="800" dirty="0"/>
                    </a:p>
                  </a:txBody>
                  <a:tcPr>
                    <a:solidFill>
                      <a:srgbClr val="8AFB1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Tabel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862741"/>
              </p:ext>
            </p:extLst>
          </p:nvPr>
        </p:nvGraphicFramePr>
        <p:xfrm>
          <a:off x="4860032" y="4157072"/>
          <a:ext cx="4032448" cy="6400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84176"/>
                <a:gridCol w="1409322"/>
                <a:gridCol w="103895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it-IT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>
                          <a:solidFill>
                            <a:schemeClr val="tx1"/>
                          </a:solidFill>
                        </a:rPr>
                        <a:t>MONOSETTIMANALE</a:t>
                      </a:r>
                      <a:endParaRPr lang="it-IT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>
                          <a:solidFill>
                            <a:schemeClr val="tx1"/>
                          </a:solidFill>
                        </a:rPr>
                        <a:t>BISETTIMANALE</a:t>
                      </a:r>
                      <a:endParaRPr lang="it-IT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AFB1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Quadrimestrale</a:t>
                      </a:r>
                      <a:endParaRPr lang="it-IT" sz="800" dirty="0"/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€ 178,00</a:t>
                      </a:r>
                      <a:endParaRPr lang="it-IT" sz="800" dirty="0"/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€ 335,50</a:t>
                      </a:r>
                      <a:endParaRPr lang="it-IT" sz="800" dirty="0"/>
                    </a:p>
                  </a:txBody>
                  <a:tcPr>
                    <a:solidFill>
                      <a:srgbClr val="8AFB1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sz="800" b="1" dirty="0" smtClean="0"/>
                        <a:t>Annuale  : prezzi  promozionali</a:t>
                      </a:r>
                      <a:endParaRPr lang="it-IT" sz="800" b="1" dirty="0"/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€ 335,50</a:t>
                      </a:r>
                      <a:endParaRPr lang="it-IT" sz="800" dirty="0"/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€ 579,50</a:t>
                      </a:r>
                      <a:endParaRPr lang="it-IT" sz="800" dirty="0"/>
                    </a:p>
                  </a:txBody>
                  <a:tcPr>
                    <a:solidFill>
                      <a:srgbClr val="8AFB1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" name="Tabella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143960"/>
              </p:ext>
            </p:extLst>
          </p:nvPr>
        </p:nvGraphicFramePr>
        <p:xfrm>
          <a:off x="4841353" y="5589240"/>
          <a:ext cx="4032448" cy="6400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30847"/>
                <a:gridCol w="1512168"/>
                <a:gridCol w="989433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it-IT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>
                          <a:solidFill>
                            <a:schemeClr val="tx1"/>
                          </a:solidFill>
                        </a:rPr>
                        <a:t>MONOSETTIMANALE</a:t>
                      </a:r>
                      <a:endParaRPr lang="it-IT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>
                          <a:solidFill>
                            <a:schemeClr val="tx1"/>
                          </a:solidFill>
                        </a:rPr>
                        <a:t>BISETTIMANALE</a:t>
                      </a:r>
                      <a:endParaRPr lang="it-IT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AFB1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Quadrimestrale</a:t>
                      </a:r>
                      <a:endParaRPr lang="it-IT" sz="800" dirty="0"/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€ 178,00</a:t>
                      </a:r>
                      <a:endParaRPr lang="it-IT" sz="800" dirty="0"/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€ 335,50</a:t>
                      </a:r>
                      <a:endParaRPr lang="it-IT" sz="800" dirty="0"/>
                    </a:p>
                  </a:txBody>
                  <a:tcPr>
                    <a:solidFill>
                      <a:srgbClr val="8AFB1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sz="800" b="1" dirty="0" smtClean="0"/>
                        <a:t>Annuale  : prezzi  promozionali</a:t>
                      </a:r>
                      <a:endParaRPr lang="it-IT" sz="800" b="1" dirty="0"/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€ 335,50</a:t>
                      </a:r>
                      <a:endParaRPr lang="it-IT" sz="800" dirty="0"/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€ 579,50</a:t>
                      </a:r>
                      <a:endParaRPr lang="it-IT" sz="800" dirty="0"/>
                    </a:p>
                  </a:txBody>
                  <a:tcPr>
                    <a:solidFill>
                      <a:srgbClr val="8AFB19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42195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9" name="Tabella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778279"/>
              </p:ext>
            </p:extLst>
          </p:nvPr>
        </p:nvGraphicFramePr>
        <p:xfrm>
          <a:off x="107504" y="836712"/>
          <a:ext cx="3772506" cy="21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28290"/>
                <a:gridCol w="1944216"/>
              </a:tblGrid>
              <a:tr h="144016">
                <a:tc>
                  <a:txBody>
                    <a:bodyPr/>
                    <a:lstStyle/>
                    <a:p>
                      <a:r>
                        <a:rPr lang="it-IT" sz="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GESTANTI :</a:t>
                      </a:r>
                      <a:r>
                        <a:rPr lang="it-IT" sz="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Lunedi 10.30</a:t>
                      </a:r>
                      <a:endParaRPr lang="it-IT" sz="8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8AFB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Tessera 5 ingressi : 99,00</a:t>
                      </a:r>
                      <a:endParaRPr lang="it-IT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8AFB1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64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587625"/>
            <a:ext cx="118903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48441"/>
            <a:ext cx="2501169" cy="102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Sottotitolo 2"/>
          <p:cNvSpPr txBox="1">
            <a:spLocks/>
          </p:cNvSpPr>
          <p:nvPr/>
        </p:nvSpPr>
        <p:spPr>
          <a:xfrm>
            <a:off x="4716016" y="4388216"/>
            <a:ext cx="2511019" cy="952569"/>
          </a:xfrm>
          <a:prstGeom prst="rect">
            <a:avLst/>
          </a:prstGeom>
          <a:ln w="44450">
            <a:noFill/>
          </a:ln>
        </p:spPr>
        <p:txBody>
          <a:bodyPr vert="horz" wrap="square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it-IT" sz="1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randish" pitchFamily="2" charset="0"/>
              </a:rPr>
              <a:t>Nuovo fondo in terra rossa per i campi 1 e 2 </a:t>
            </a:r>
          </a:p>
          <a:p>
            <a:pPr marL="0" lvl="1"/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400" dirty="0">
                <a:solidFill>
                  <a:schemeClr val="bg1"/>
                </a:solidFill>
              </a:rPr>
              <a:t>tecnologia </a:t>
            </a:r>
            <a:r>
              <a:rPr lang="it-IT" sz="1400" b="1" dirty="0" smtClean="0">
                <a:solidFill>
                  <a:schemeClr val="bg1"/>
                </a:solidFill>
              </a:rPr>
              <a:t>MANTOFLEX</a:t>
            </a:r>
          </a:p>
          <a:p>
            <a:pPr marL="0" lvl="1"/>
            <a:r>
              <a:rPr lang="it-IT" sz="1400" b="1" dirty="0" smtClean="0">
                <a:solidFill>
                  <a:schemeClr val="bg1"/>
                </a:solidFill>
              </a:rPr>
              <a:t> </a:t>
            </a:r>
            <a:r>
              <a:rPr lang="it-IT" sz="1400" b="1" dirty="0" err="1" smtClean="0">
                <a:solidFill>
                  <a:schemeClr val="bg1"/>
                </a:solidFill>
              </a:rPr>
              <a:t>red</a:t>
            </a:r>
            <a:r>
              <a:rPr lang="it-IT" sz="1400" b="1" dirty="0" smtClean="0">
                <a:solidFill>
                  <a:schemeClr val="bg1"/>
                </a:solidFill>
              </a:rPr>
              <a:t> </a:t>
            </a:r>
            <a:r>
              <a:rPr lang="it-IT" sz="1400" b="1" dirty="0" err="1" smtClean="0">
                <a:solidFill>
                  <a:schemeClr val="bg1"/>
                </a:solidFill>
              </a:rPr>
              <a:t>classic</a:t>
            </a:r>
            <a:r>
              <a:rPr lang="it-IT" sz="1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randish" pitchFamily="2" charset="0"/>
              </a:rPr>
              <a:t> </a:t>
            </a:r>
            <a:endParaRPr lang="it-IT" sz="1400" dirty="0" smtClean="0">
              <a:solidFill>
                <a:schemeClr val="bg1"/>
              </a:solidFill>
              <a:latin typeface="Detente" pitchFamily="2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980" y="2620734"/>
            <a:ext cx="1594912" cy="42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622359"/>
              </p:ext>
            </p:extLst>
          </p:nvPr>
        </p:nvGraphicFramePr>
        <p:xfrm>
          <a:off x="81722" y="5002872"/>
          <a:ext cx="1979711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631"/>
                <a:gridCol w="720080"/>
              </a:tblGrid>
              <a:tr h="360040">
                <a:tc gridSpan="2">
                  <a:txBody>
                    <a:bodyPr/>
                    <a:lstStyle/>
                    <a:p>
                      <a:pPr algn="ctr"/>
                      <a:r>
                        <a:rPr lang="it-IT" sz="1050" dirty="0" smtClean="0">
                          <a:latin typeface="Berlin Sans FB" pitchFamily="34" charset="0"/>
                        </a:rPr>
                        <a:t>Abbonamento</a:t>
                      </a:r>
                      <a:r>
                        <a:rPr lang="it-IT" sz="1050" baseline="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it-IT" sz="1050" dirty="0" smtClean="0">
                          <a:latin typeface="Berlin Sans FB" pitchFamily="34" charset="0"/>
                        </a:rPr>
                        <a:t> scuola tennis Ragazzi</a:t>
                      </a:r>
                      <a:endParaRPr lang="it-IT" sz="1050" dirty="0">
                        <a:latin typeface="Berlin Sans FB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000" dirty="0">
                        <a:latin typeface="Berlin Sans FB" pitchFamily="34" charset="0"/>
                      </a:endParaRP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Berlin Sans FB" pitchFamily="34" charset="0"/>
                        </a:rPr>
                        <a:t>ANNUALE </a:t>
                      </a:r>
                      <a:r>
                        <a:rPr lang="it-IT" sz="1050" dirty="0" err="1" smtClean="0">
                          <a:latin typeface="Berlin Sans FB" pitchFamily="34" charset="0"/>
                        </a:rPr>
                        <a:t>Monosettimanale</a:t>
                      </a:r>
                      <a:endParaRPr lang="it-IT" sz="1050" dirty="0"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latin typeface="Berlin Sans FB" pitchFamily="34" charset="0"/>
                        </a:rPr>
                        <a:t>€ 360,00</a:t>
                      </a:r>
                      <a:endParaRPr lang="it-IT" sz="1100" dirty="0">
                        <a:latin typeface="Berlin Sans FB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Berlin Sans FB" pitchFamily="34" charset="0"/>
                        </a:rPr>
                        <a:t>ANNUALE</a:t>
                      </a:r>
                    </a:p>
                    <a:p>
                      <a:r>
                        <a:rPr lang="it-IT" sz="1050" dirty="0" smtClean="0">
                          <a:latin typeface="Berlin Sans FB" pitchFamily="34" charset="0"/>
                        </a:rPr>
                        <a:t>Bisettimanale</a:t>
                      </a:r>
                      <a:r>
                        <a:rPr lang="it-IT" sz="1050" baseline="0" dirty="0" smtClean="0">
                          <a:latin typeface="Berlin Sans FB" pitchFamily="34" charset="0"/>
                        </a:rPr>
                        <a:t> </a:t>
                      </a:r>
                      <a:endParaRPr lang="it-IT" sz="1050" dirty="0"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latin typeface="Berlin Sans FB" pitchFamily="34" charset="0"/>
                        </a:rPr>
                        <a:t>€ 660,00</a:t>
                      </a:r>
                      <a:endParaRPr lang="it-IT" sz="1100" dirty="0">
                        <a:latin typeface="Berlin Sans FB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4714962" y="6265585"/>
            <a:ext cx="4393542" cy="25975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bg2">
                    <a:lumMod val="50000"/>
                  </a:schemeClr>
                </a:solidFill>
                <a:latin typeface="Berlin Sans FB" pitchFamily="34" charset="0"/>
              </a:rPr>
              <a:t>Info line 039 744673  </a:t>
            </a:r>
            <a:r>
              <a:rPr lang="it-IT" sz="1200" dirty="0" smtClean="0">
                <a:solidFill>
                  <a:schemeClr val="bg2">
                    <a:lumMod val="50000"/>
                  </a:schemeClr>
                </a:solidFill>
                <a:latin typeface="Berlin Sans FB" pitchFamily="34" charset="0"/>
                <a:hlinkClick r:id="rId5"/>
              </a:rPr>
              <a:t>piscinatriante@tiscali.it</a:t>
            </a:r>
            <a:r>
              <a:rPr lang="it-IT" sz="1200" dirty="0" smtClean="0">
                <a:solidFill>
                  <a:schemeClr val="bg2">
                    <a:lumMod val="50000"/>
                  </a:schemeClr>
                </a:solidFill>
                <a:latin typeface="Berlin Sans FB" pitchFamily="34" charset="0"/>
              </a:rPr>
              <a:t>  www.gismilano.it</a:t>
            </a:r>
            <a:endParaRPr lang="it-IT" sz="1400" dirty="0">
              <a:solidFill>
                <a:schemeClr val="bg2">
                  <a:lumMod val="5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10424389" y="5529965"/>
            <a:ext cx="1976742" cy="1743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latin typeface="Berlin Sans FB" pitchFamily="34" charset="0"/>
              </a:rPr>
              <a:t>Orari impianto : </a:t>
            </a:r>
          </a:p>
          <a:p>
            <a:pPr algn="ctr"/>
            <a:r>
              <a:rPr lang="it-IT" sz="1200" dirty="0" smtClean="0">
                <a:latin typeface="Berlin Sans FB" pitchFamily="34" charset="0"/>
              </a:rPr>
              <a:t>dal </a:t>
            </a:r>
            <a:r>
              <a:rPr lang="it-IT" sz="1200" dirty="0" err="1" smtClean="0">
                <a:latin typeface="Berlin Sans FB" pitchFamily="34" charset="0"/>
              </a:rPr>
              <a:t>lunedi</a:t>
            </a:r>
            <a:r>
              <a:rPr lang="it-IT" sz="1200" dirty="0" smtClean="0">
                <a:latin typeface="Berlin Sans FB" pitchFamily="34" charset="0"/>
              </a:rPr>
              <a:t> al </a:t>
            </a:r>
            <a:r>
              <a:rPr lang="it-IT" sz="1200" dirty="0" err="1" smtClean="0">
                <a:latin typeface="Berlin Sans FB" pitchFamily="34" charset="0"/>
              </a:rPr>
              <a:t>venerdi</a:t>
            </a:r>
            <a:r>
              <a:rPr lang="it-IT" sz="1200" dirty="0" smtClean="0">
                <a:latin typeface="Berlin Sans FB" pitchFamily="34" charset="0"/>
              </a:rPr>
              <a:t> dalle ore 07.00 alle 22.30 </a:t>
            </a:r>
          </a:p>
          <a:p>
            <a:pPr algn="ctr"/>
            <a:r>
              <a:rPr lang="it-IT" sz="1200" dirty="0" smtClean="0">
                <a:latin typeface="Berlin Sans FB" pitchFamily="34" charset="0"/>
              </a:rPr>
              <a:t>sabato e domenica  dalle 09.00  alle 19.30 </a:t>
            </a:r>
            <a:endParaRPr lang="it-IT" sz="1200" dirty="0">
              <a:latin typeface="Berlin Sans FB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9560873" y="1794564"/>
            <a:ext cx="270157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" pitchFamily="34" charset="0"/>
              </a:rPr>
              <a:t>NUOTO LIBERO 7 GIORNI SU 7 *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71406" y="6273316"/>
            <a:ext cx="4485985" cy="2520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  <a:latin typeface="Berlin Sans FB" pitchFamily="34" charset="0"/>
              </a:rPr>
              <a:t>INFO  SCUOLA TENNIS RICCARDO 331 4061968</a:t>
            </a:r>
            <a:endParaRPr lang="it-IT" sz="120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graphicFrame>
        <p:nvGraphicFramePr>
          <p:cNvPr id="22" name="Tabel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076568"/>
              </p:ext>
            </p:extLst>
          </p:nvPr>
        </p:nvGraphicFramePr>
        <p:xfrm>
          <a:off x="2125357" y="4995252"/>
          <a:ext cx="2446643" cy="1242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559"/>
                <a:gridCol w="756084"/>
              </a:tblGrid>
              <a:tr h="360040">
                <a:tc gridSpan="2">
                  <a:txBody>
                    <a:bodyPr/>
                    <a:lstStyle/>
                    <a:p>
                      <a:pPr algn="ctr"/>
                      <a:r>
                        <a:rPr lang="it-IT" sz="1050" dirty="0" smtClean="0">
                          <a:latin typeface="Berlin Sans FB" pitchFamily="34" charset="0"/>
                        </a:rPr>
                        <a:t>Abbonamento</a:t>
                      </a:r>
                      <a:r>
                        <a:rPr lang="it-IT" sz="1050" baseline="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it-IT" sz="1050" dirty="0" smtClean="0">
                          <a:latin typeface="Berlin Sans FB" pitchFamily="34" charset="0"/>
                        </a:rPr>
                        <a:t> scuola tennis </a:t>
                      </a:r>
                    </a:p>
                    <a:p>
                      <a:pPr algn="ctr"/>
                      <a:r>
                        <a:rPr lang="it-IT" sz="1050" dirty="0" smtClean="0">
                          <a:latin typeface="Berlin Sans FB" pitchFamily="34" charset="0"/>
                        </a:rPr>
                        <a:t>Adulti</a:t>
                      </a:r>
                      <a:endParaRPr lang="it-IT" sz="1050" dirty="0">
                        <a:latin typeface="Berlin Sans FB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000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Berlin Sans FB" pitchFamily="34" charset="0"/>
                        </a:rPr>
                        <a:t>TRIMESTRALE</a:t>
                      </a:r>
                      <a:r>
                        <a:rPr lang="it-IT" sz="1050" baseline="0" dirty="0" smtClean="0">
                          <a:latin typeface="Berlin Sans FB" pitchFamily="34" charset="0"/>
                        </a:rPr>
                        <a:t> </a:t>
                      </a:r>
                    </a:p>
                    <a:p>
                      <a:r>
                        <a:rPr lang="it-IT" sz="1050" baseline="0" dirty="0" err="1" smtClean="0">
                          <a:latin typeface="Berlin Sans FB" pitchFamily="34" charset="0"/>
                        </a:rPr>
                        <a:t>Monosettimanale</a:t>
                      </a:r>
                      <a:r>
                        <a:rPr lang="it-IT" sz="1050" baseline="0" dirty="0" smtClean="0">
                          <a:latin typeface="Berlin Sans FB" pitchFamily="34" charset="0"/>
                        </a:rPr>
                        <a:t>  12 LEZ</a:t>
                      </a:r>
                      <a:r>
                        <a:rPr lang="it-IT" sz="1100" baseline="0" dirty="0" smtClean="0">
                          <a:latin typeface="Berlin Sans FB" pitchFamily="34" charset="0"/>
                        </a:rPr>
                        <a:t>.</a:t>
                      </a:r>
                      <a:endParaRPr lang="it-IT" sz="1100" dirty="0"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latin typeface="Berlin Sans FB" pitchFamily="34" charset="0"/>
                        </a:rPr>
                        <a:t>€ 190,00</a:t>
                      </a:r>
                      <a:endParaRPr lang="it-IT" sz="1100" dirty="0">
                        <a:latin typeface="Berlin Sans FB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Berlin Sans FB" pitchFamily="34" charset="0"/>
                        </a:rPr>
                        <a:t>TRIMESTRALE </a:t>
                      </a:r>
                    </a:p>
                    <a:p>
                      <a:r>
                        <a:rPr lang="it-IT" sz="1050" dirty="0" smtClean="0">
                          <a:latin typeface="Berlin Sans FB" pitchFamily="34" charset="0"/>
                        </a:rPr>
                        <a:t>Bisettimanale 24 LEZ.</a:t>
                      </a:r>
                      <a:endParaRPr lang="it-IT" sz="1050" dirty="0"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latin typeface="Berlin Sans FB" pitchFamily="34" charset="0"/>
                        </a:rPr>
                        <a:t>€ 370,00</a:t>
                      </a:r>
                      <a:endParaRPr lang="it-IT" sz="1100" dirty="0">
                        <a:latin typeface="Berlin Sans FB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11412760" y="499767"/>
            <a:ext cx="21280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latin typeface="Berlin Sans FB" pitchFamily="34" charset="0"/>
              </a:rPr>
              <a:t>“…La disinvoltura e l’abilità che dimostrano</a:t>
            </a:r>
          </a:p>
          <a:p>
            <a:r>
              <a:rPr lang="it-IT" sz="1400" dirty="0">
                <a:latin typeface="Berlin Sans FB" pitchFamily="34" charset="0"/>
              </a:rPr>
              <a:t>i bambini a contatto con l’acqua</a:t>
            </a:r>
          </a:p>
          <a:p>
            <a:r>
              <a:rPr lang="it-IT" sz="1400" dirty="0">
                <a:latin typeface="Berlin Sans FB" pitchFamily="34" charset="0"/>
              </a:rPr>
              <a:t>stupisce e ci lascia incantati…”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6588224" y="-27384"/>
            <a:ext cx="24837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" pitchFamily="34" charset="0"/>
              </a:rPr>
              <a:t>PISCINA TRIANTE</a:t>
            </a:r>
          </a:p>
          <a:p>
            <a:pPr algn="ctr"/>
            <a:r>
              <a:rPr lang="it-IT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" pitchFamily="34" charset="0"/>
              </a:rPr>
              <a:t> Via Pitagora MONZA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4637878" y="761191"/>
            <a:ext cx="4401944" cy="3416320"/>
          </a:xfrm>
          <a:prstGeom prst="rect">
            <a:avLst/>
          </a:prstGeom>
          <a:noFill/>
          <a:ln w="12700"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it-IT" sz="1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NUOTO LIBERO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it-IT" sz="1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SCUOLA NUOTO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Baby</a:t>
            </a:r>
            <a:endParaRPr lang="it-IT" sz="11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Berlin Sans FB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Ragazzi</a:t>
            </a:r>
            <a:endParaRPr lang="it-IT" sz="11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Berlin Sans FB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Adulti </a:t>
            </a:r>
            <a:endParaRPr lang="it-IT" sz="11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Berlin Sans FB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Over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Lezioni individuali</a:t>
            </a:r>
            <a:endParaRPr lang="it-IT" sz="8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Berlin Sans FB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it-IT" sz="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Berlin Sans FB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it-IT" sz="1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ACQUATICITA’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Gestanti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Neonatale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it-IT" sz="1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CORSI INTENSIVI </a:t>
            </a:r>
            <a:endParaRPr lang="it-IT" sz="13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Berlin Sans FB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Selezione – </a:t>
            </a:r>
            <a:r>
              <a:rPr lang="it-IT" sz="11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preagonistica</a:t>
            </a:r>
            <a:r>
              <a:rPr lang="it-IT" sz="1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 - agonistica</a:t>
            </a:r>
            <a:endParaRPr lang="it-IT" sz="11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Berlin Sans FB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«PERFORMANCE» per ragazzi e adulti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1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P</a:t>
            </a:r>
            <a:r>
              <a:rPr lang="it-IT" sz="1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allanuoto </a:t>
            </a:r>
            <a:endParaRPr lang="it-IT" sz="11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Berlin Sans FB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it-IT" sz="1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FITNESS IN ACQUA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1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Gym</a:t>
            </a:r>
            <a:endParaRPr lang="it-IT" sz="11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Berlin Sans FB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Bike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1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circuit</a:t>
            </a:r>
            <a:endParaRPr lang="it-IT" sz="11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6897533" y="476672"/>
            <a:ext cx="177892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600" spc="100" smtClean="0">
                <a:ln w="10541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2017-18 </a:t>
            </a:r>
            <a:r>
              <a:rPr lang="it-IT" sz="1600" spc="100" smtClean="0">
                <a:ln w="10541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r.4</a:t>
            </a:r>
            <a:endParaRPr lang="it-IT" sz="1600" spc="100" dirty="0" smtClean="0">
              <a:ln w="10541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9491985" y="4370844"/>
            <a:ext cx="1566429" cy="6001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1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Scuola tennis      </a:t>
            </a:r>
          </a:p>
          <a:p>
            <a:r>
              <a:rPr lang="it-IT" sz="1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Agonistica tennis</a:t>
            </a:r>
          </a:p>
          <a:p>
            <a:r>
              <a:rPr lang="it-IT" sz="1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Affitto campi tennis</a:t>
            </a:r>
            <a:endParaRPr lang="it-IT" sz="11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29" name="Sottotitolo 2"/>
          <p:cNvSpPr txBox="1">
            <a:spLocks/>
          </p:cNvSpPr>
          <p:nvPr/>
        </p:nvSpPr>
        <p:spPr>
          <a:xfrm>
            <a:off x="72009" y="6572272"/>
            <a:ext cx="9036495" cy="237413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AFB19"/>
                </a:solidFill>
                <a:latin typeface="Berlin Sans FB" pitchFamily="34" charset="0"/>
              </a:rPr>
              <a:t>* </a:t>
            </a:r>
            <a:r>
              <a:rPr lang="it-IT" sz="1000" b="1" dirty="0">
                <a:solidFill>
                  <a:srgbClr val="FF0000"/>
                </a:solidFill>
              </a:rPr>
              <a:t> La Direzione si riserva il diritto di modificare, in ogni momento, </a:t>
            </a:r>
            <a:r>
              <a:rPr lang="it-IT" sz="1000" b="1" dirty="0" smtClean="0">
                <a:solidFill>
                  <a:srgbClr val="FF0000"/>
                </a:solidFill>
              </a:rPr>
              <a:t> orari e condizioni in funzioni di festività e in  </a:t>
            </a:r>
            <a:r>
              <a:rPr lang="it-IT" sz="1000" b="1" dirty="0">
                <a:solidFill>
                  <a:srgbClr val="FF0000"/>
                </a:solidFill>
              </a:rPr>
              <a:t>base alle eventuali esigenze che possano </a:t>
            </a:r>
            <a:r>
              <a:rPr lang="it-IT" sz="1000" b="1" dirty="0" smtClean="0">
                <a:solidFill>
                  <a:srgbClr val="FF0000"/>
                </a:solidFill>
              </a:rPr>
              <a:t>presentarsi</a:t>
            </a:r>
          </a:p>
        </p:txBody>
      </p:sp>
      <p:graphicFrame>
        <p:nvGraphicFramePr>
          <p:cNvPr id="39" name="Tabella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466325"/>
              </p:ext>
            </p:extLst>
          </p:nvPr>
        </p:nvGraphicFramePr>
        <p:xfrm>
          <a:off x="71406" y="44624"/>
          <a:ext cx="4428586" cy="1371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16418"/>
                <a:gridCol w="720080"/>
                <a:gridCol w="792088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solidFill>
                            <a:srgbClr val="0070C0"/>
                          </a:solidFill>
                          <a:latin typeface="Berlin Sans FB Demi" pitchFamily="34" charset="0"/>
                        </a:rPr>
                        <a:t>AQUAGYM, AQUABIKE, AQUACIRCUIT (45 minuti)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>
                          <a:solidFill>
                            <a:schemeClr val="tx1"/>
                          </a:solidFill>
                        </a:rPr>
                        <a:t>Mono</a:t>
                      </a:r>
                    </a:p>
                    <a:p>
                      <a:pPr algn="ctr"/>
                      <a:r>
                        <a:rPr lang="it-IT" sz="800" dirty="0" smtClean="0">
                          <a:solidFill>
                            <a:schemeClr val="tx1"/>
                          </a:solidFill>
                        </a:rPr>
                        <a:t>settimanale</a:t>
                      </a:r>
                      <a:endParaRPr lang="it-IT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>
                          <a:solidFill>
                            <a:schemeClr val="tx1"/>
                          </a:solidFill>
                        </a:rPr>
                        <a:t>Bi</a:t>
                      </a:r>
                    </a:p>
                    <a:p>
                      <a:pPr algn="ctr"/>
                      <a:r>
                        <a:rPr lang="it-IT" sz="800" dirty="0" smtClean="0">
                          <a:solidFill>
                            <a:schemeClr val="tx1"/>
                          </a:solidFill>
                        </a:rPr>
                        <a:t>settimanale </a:t>
                      </a:r>
                      <a:endParaRPr lang="it-IT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1413">
                <a:tc>
                  <a:txBody>
                    <a:bodyPr/>
                    <a:lstStyle/>
                    <a:p>
                      <a:r>
                        <a:rPr lang="it-IT" sz="1050" b="1" dirty="0" smtClean="0"/>
                        <a:t>Quadrimestrale</a:t>
                      </a:r>
                      <a:endParaRPr lang="it-IT" sz="105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€ 159,50</a:t>
                      </a:r>
                      <a:endParaRPr lang="it-IT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€ 253,00</a:t>
                      </a:r>
                      <a:r>
                        <a:rPr lang="it-IT" sz="1050" baseline="0" dirty="0" smtClean="0"/>
                        <a:t> </a:t>
                      </a:r>
                      <a:endParaRPr lang="it-IT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40102">
                <a:tc>
                  <a:txBody>
                    <a:bodyPr/>
                    <a:lstStyle/>
                    <a:p>
                      <a:r>
                        <a:rPr lang="it-IT" sz="1050" b="1" dirty="0" smtClean="0"/>
                        <a:t>Annuale  : </a:t>
                      </a:r>
                      <a:r>
                        <a:rPr lang="it-IT" sz="1200" b="1" dirty="0" smtClean="0"/>
                        <a:t>prezzi  promozionali</a:t>
                      </a:r>
                      <a:endParaRPr lang="it-IT" sz="1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€ 275,00</a:t>
                      </a:r>
                      <a:endParaRPr lang="it-IT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€</a:t>
                      </a:r>
                      <a:r>
                        <a:rPr lang="it-IT" sz="1050" baseline="0" dirty="0" smtClean="0"/>
                        <a:t> 473,00</a:t>
                      </a:r>
                      <a:endParaRPr lang="it-IT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5332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 smtClean="0"/>
                        <a:t>TESSERA  ACQUAGYM  10 ING  </a:t>
                      </a:r>
                    </a:p>
                    <a:p>
                      <a:pPr algn="ctr"/>
                      <a:r>
                        <a:rPr lang="it-IT" sz="900" b="1" dirty="0" smtClean="0"/>
                        <a:t>1</a:t>
                      </a:r>
                      <a:r>
                        <a:rPr lang="it-IT" sz="900" b="1" baseline="0" dirty="0" smtClean="0"/>
                        <a:t> </a:t>
                      </a:r>
                      <a:r>
                        <a:rPr lang="it-IT" sz="900" b="1" baseline="0" dirty="0" err="1" smtClean="0"/>
                        <a:t>quad</a:t>
                      </a:r>
                      <a:r>
                        <a:rPr lang="it-IT" sz="900" b="1" baseline="0" dirty="0" smtClean="0"/>
                        <a:t>. </a:t>
                      </a:r>
                      <a:r>
                        <a:rPr lang="it-IT" sz="900" b="1" baseline="0" dirty="0" err="1" smtClean="0"/>
                        <a:t>scad</a:t>
                      </a:r>
                      <a:r>
                        <a:rPr lang="it-IT" sz="900" b="1" baseline="0" dirty="0" smtClean="0"/>
                        <a:t>. 31.01.2018  2 </a:t>
                      </a:r>
                      <a:r>
                        <a:rPr lang="it-IT" sz="900" b="1" baseline="0" dirty="0" err="1" smtClean="0"/>
                        <a:t>quad</a:t>
                      </a:r>
                      <a:r>
                        <a:rPr lang="it-IT" sz="900" b="1" baseline="0" dirty="0" smtClean="0"/>
                        <a:t>. </a:t>
                      </a:r>
                      <a:r>
                        <a:rPr lang="it-IT" sz="900" b="1" baseline="0" dirty="0" err="1" smtClean="0"/>
                        <a:t>scad</a:t>
                      </a:r>
                      <a:r>
                        <a:rPr lang="it-IT" sz="900" b="1" baseline="0" dirty="0" smtClean="0"/>
                        <a:t>. 06.06.2018</a:t>
                      </a:r>
                      <a:endParaRPr lang="it-IT" sz="9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€</a:t>
                      </a:r>
                      <a:r>
                        <a:rPr lang="it-IT" sz="1050" baseline="0" dirty="0" smtClean="0"/>
                        <a:t> 119,00</a:t>
                      </a:r>
                      <a:endParaRPr lang="it-IT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573" y="764704"/>
            <a:ext cx="1187915" cy="112777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533" y="1344857"/>
            <a:ext cx="1188720" cy="89154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962" y="27795"/>
            <a:ext cx="1917894" cy="490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0" y="3483005"/>
            <a:ext cx="468400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rgbClr val="0A0A0A"/>
                </a:solidFill>
              </a:rPr>
              <a:t>RAGAZZI  stagionale: 	</a:t>
            </a:r>
            <a:r>
              <a:rPr lang="it-IT" sz="1200" b="1" dirty="0" smtClean="0">
                <a:solidFill>
                  <a:srgbClr val="0A0A0A"/>
                </a:solidFill>
              </a:rPr>
              <a:t>inizio  2.10.2017  -   termine 1.06.2018</a:t>
            </a:r>
          </a:p>
          <a:p>
            <a:r>
              <a:rPr lang="it-IT" sz="1400" b="1" dirty="0" smtClean="0">
                <a:solidFill>
                  <a:srgbClr val="0A0A0A"/>
                </a:solidFill>
              </a:rPr>
              <a:t>ADULTI  trimestrale :	</a:t>
            </a:r>
            <a:r>
              <a:rPr lang="it-IT" sz="1200" b="1" dirty="0" smtClean="0">
                <a:solidFill>
                  <a:srgbClr val="0A0A0A"/>
                </a:solidFill>
              </a:rPr>
              <a:t>inizio 1° trim  02.10.2017 –  29.12.2017</a:t>
            </a:r>
          </a:p>
          <a:p>
            <a:r>
              <a:rPr lang="it-IT" sz="1200" b="1" dirty="0">
                <a:solidFill>
                  <a:srgbClr val="0A0A0A"/>
                </a:solidFill>
              </a:rPr>
              <a:t>	</a:t>
            </a:r>
            <a:r>
              <a:rPr lang="it-IT" sz="1200" b="1" dirty="0" smtClean="0">
                <a:solidFill>
                  <a:srgbClr val="0A0A0A"/>
                </a:solidFill>
              </a:rPr>
              <a:t>	inizio 2° trim  02.01.2018 –  31.03.2018</a:t>
            </a:r>
          </a:p>
          <a:p>
            <a:r>
              <a:rPr lang="it-IT" sz="1200" b="1" dirty="0">
                <a:solidFill>
                  <a:srgbClr val="0A0A0A"/>
                </a:solidFill>
              </a:rPr>
              <a:t>	</a:t>
            </a:r>
            <a:r>
              <a:rPr lang="it-IT" sz="1200" b="1" dirty="0" smtClean="0">
                <a:solidFill>
                  <a:srgbClr val="0A0A0A"/>
                </a:solidFill>
              </a:rPr>
              <a:t>	inizio 3° trim  02.04.2018 –  30.06.2018</a:t>
            </a:r>
            <a:endParaRPr lang="it-IT" sz="1200" b="1" dirty="0">
              <a:solidFill>
                <a:srgbClr val="0A0A0A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4413012"/>
            <a:ext cx="46378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rgbClr val="0A0A0A"/>
                </a:solidFill>
              </a:rPr>
              <a:t>Sospensioni per festività </a:t>
            </a:r>
            <a:endParaRPr lang="it-IT" sz="1100" b="1" dirty="0" smtClean="0">
              <a:solidFill>
                <a:srgbClr val="0A0A0A"/>
              </a:solidFill>
            </a:endParaRPr>
          </a:p>
          <a:p>
            <a:r>
              <a:rPr lang="it-IT" sz="1100" dirty="0" smtClean="0">
                <a:solidFill>
                  <a:srgbClr val="0A0A0A"/>
                </a:solidFill>
              </a:rPr>
              <a:t> </a:t>
            </a:r>
            <a:r>
              <a:rPr lang="it-IT" sz="1100" dirty="0">
                <a:solidFill>
                  <a:srgbClr val="0A0A0A"/>
                </a:solidFill>
              </a:rPr>
              <a:t>1 novembre , 8 dicembre,  dal 23 dicembre al  </a:t>
            </a:r>
            <a:r>
              <a:rPr lang="it-IT" sz="1100" dirty="0" smtClean="0">
                <a:solidFill>
                  <a:srgbClr val="0A0A0A"/>
                </a:solidFill>
              </a:rPr>
              <a:t>7 gennaio </a:t>
            </a:r>
            <a:r>
              <a:rPr lang="it-IT" sz="1100" dirty="0">
                <a:solidFill>
                  <a:srgbClr val="0A0A0A"/>
                </a:solidFill>
              </a:rPr>
              <a:t>,  </a:t>
            </a:r>
            <a:r>
              <a:rPr lang="it-IT" sz="1100" dirty="0" smtClean="0">
                <a:solidFill>
                  <a:srgbClr val="0A0A0A"/>
                </a:solidFill>
              </a:rPr>
              <a:t>12  </a:t>
            </a:r>
            <a:r>
              <a:rPr lang="it-IT" sz="1100" dirty="0">
                <a:solidFill>
                  <a:srgbClr val="0A0A0A"/>
                </a:solidFill>
              </a:rPr>
              <a:t>e  </a:t>
            </a:r>
            <a:r>
              <a:rPr lang="it-IT" sz="1100" dirty="0" smtClean="0">
                <a:solidFill>
                  <a:srgbClr val="0A0A0A"/>
                </a:solidFill>
              </a:rPr>
              <a:t>13 </a:t>
            </a:r>
            <a:r>
              <a:rPr lang="it-IT" sz="1100" dirty="0">
                <a:solidFill>
                  <a:srgbClr val="0A0A0A"/>
                </a:solidFill>
              </a:rPr>
              <a:t>febbraio </a:t>
            </a:r>
            <a:r>
              <a:rPr lang="it-IT" sz="1100" dirty="0" smtClean="0">
                <a:solidFill>
                  <a:srgbClr val="0A0A0A"/>
                </a:solidFill>
              </a:rPr>
              <a:t>,dal 29  marzo  al 3 aprile ,  </a:t>
            </a:r>
            <a:r>
              <a:rPr lang="it-IT" sz="1100" dirty="0">
                <a:solidFill>
                  <a:srgbClr val="0A0A0A"/>
                </a:solidFill>
              </a:rPr>
              <a:t>25 aprile,  </a:t>
            </a:r>
            <a:r>
              <a:rPr lang="it-IT" sz="1100" dirty="0" smtClean="0">
                <a:solidFill>
                  <a:srgbClr val="0A0A0A"/>
                </a:solidFill>
              </a:rPr>
              <a:t>30  aprile 1 maggio.</a:t>
            </a:r>
            <a:endParaRPr lang="it-IT" sz="1100" dirty="0">
              <a:solidFill>
                <a:srgbClr val="0A0A0A"/>
              </a:solidFill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467544" y="3212976"/>
            <a:ext cx="3748503" cy="32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70C0"/>
                </a:solidFill>
                <a:latin typeface="Berlin Sans FB Demi" pitchFamily="34" charset="0"/>
              </a:rPr>
              <a:t>SCUOLA TENNIS 2017-18 </a:t>
            </a:r>
            <a:endParaRPr lang="it-IT" dirty="0">
              <a:solidFill>
                <a:srgbClr val="0070C0"/>
              </a:solidFill>
              <a:latin typeface="Berlin Sans FB Demi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548" y="3140968"/>
            <a:ext cx="1201039" cy="80069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alberto\Documents\AAA-RIPARTENZA\GIS-MONZA\foto\bimba 201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608" y="579260"/>
            <a:ext cx="987358" cy="7366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Risultati immagini per swimming school adulti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852" y="667522"/>
            <a:ext cx="1224492" cy="8892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9370" y="5517232"/>
            <a:ext cx="1129134" cy="75275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ttangolo 41"/>
          <p:cNvSpPr/>
          <p:nvPr/>
        </p:nvSpPr>
        <p:spPr>
          <a:xfrm>
            <a:off x="4751803" y="498158"/>
            <a:ext cx="291654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2000" spc="100" dirty="0" smtClean="0">
                <a:ln w="10541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IN PISCINA</a:t>
            </a:r>
          </a:p>
        </p:txBody>
      </p:sp>
      <p:sp>
        <p:nvSpPr>
          <p:cNvPr id="44" name="Rettangolo 43"/>
          <p:cNvSpPr/>
          <p:nvPr/>
        </p:nvSpPr>
        <p:spPr>
          <a:xfrm>
            <a:off x="5364088" y="4037002"/>
            <a:ext cx="154675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spc="100" dirty="0" smtClean="0">
                <a:ln w="10541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AL TENNIS  </a:t>
            </a:r>
          </a:p>
        </p:txBody>
      </p:sp>
      <p:sp>
        <p:nvSpPr>
          <p:cNvPr id="45" name="Rettangolo 44"/>
          <p:cNvSpPr/>
          <p:nvPr/>
        </p:nvSpPr>
        <p:spPr>
          <a:xfrm>
            <a:off x="7308304" y="3645024"/>
            <a:ext cx="1691255" cy="1169551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it-IT" sz="1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TENNIS</a:t>
            </a:r>
            <a:r>
              <a:rPr lang="it-IT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Affitto campi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it-IT" sz="1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SCUOLA TENNIS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Ragazzi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Adulti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Lezioni individuali</a:t>
            </a:r>
          </a:p>
        </p:txBody>
      </p:sp>
      <p:sp>
        <p:nvSpPr>
          <p:cNvPr id="46" name="Rettangolo 45"/>
          <p:cNvSpPr/>
          <p:nvPr/>
        </p:nvSpPr>
        <p:spPr>
          <a:xfrm>
            <a:off x="11309752" y="6160165"/>
            <a:ext cx="2334016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" pitchFamily="34" charset="0"/>
              </a:rPr>
              <a:t>CAMP ESTIVO MULTISPORT – VASCHE SCOPERTE  CON SOLARIUM ATTRESSATO</a:t>
            </a:r>
          </a:p>
        </p:txBody>
      </p:sp>
      <p:sp>
        <p:nvSpPr>
          <p:cNvPr id="47" name="Rettangolo 46"/>
          <p:cNvSpPr/>
          <p:nvPr/>
        </p:nvSpPr>
        <p:spPr>
          <a:xfrm>
            <a:off x="4751675" y="5322694"/>
            <a:ext cx="211775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2000" spc="100" dirty="0" smtClean="0">
                <a:ln w="10541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IN ESTATE</a:t>
            </a:r>
          </a:p>
        </p:txBody>
      </p:sp>
      <p:sp>
        <p:nvSpPr>
          <p:cNvPr id="48" name="Rettangolo 47"/>
          <p:cNvSpPr/>
          <p:nvPr/>
        </p:nvSpPr>
        <p:spPr>
          <a:xfrm>
            <a:off x="4714962" y="5637148"/>
            <a:ext cx="2953382" cy="692497"/>
          </a:xfrm>
          <a:prstGeom prst="rect">
            <a:avLst/>
          </a:prstGeom>
          <a:noFill/>
          <a:ln w="12700"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it-IT" sz="1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VASCHE SCOPERTE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it-IT" sz="1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SOLARIUM ATTREZZATO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it-IT" sz="1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erlin Sans FB" pitchFamily="34" charset="0"/>
              </a:rPr>
              <a:t>CAMP MULTISPORT per ragazzi </a:t>
            </a:r>
          </a:p>
        </p:txBody>
      </p:sp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307850"/>
              </p:ext>
            </p:extLst>
          </p:nvPr>
        </p:nvGraphicFramePr>
        <p:xfrm>
          <a:off x="107504" y="1556792"/>
          <a:ext cx="1512168" cy="102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</a:tblGrid>
              <a:tr h="220783">
                <a:tc>
                  <a:txBody>
                    <a:bodyPr/>
                    <a:lstStyle/>
                    <a:p>
                      <a:r>
                        <a:rPr lang="it-IT" sz="1200" dirty="0" err="1" smtClean="0"/>
                        <a:t>Gym</a:t>
                      </a:r>
                      <a:endParaRPr lang="it-IT" sz="1200" dirty="0"/>
                    </a:p>
                  </a:txBody>
                  <a:tcPr/>
                </a:tc>
              </a:tr>
              <a:tr h="181744"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Lunedi    09.45 –  19,15</a:t>
                      </a:r>
                      <a:endParaRPr lang="it-IT" sz="1050" dirty="0"/>
                    </a:p>
                  </a:txBody>
                  <a:tcPr/>
                </a:tc>
              </a:tr>
              <a:tr h="169168">
                <a:tc>
                  <a:txBody>
                    <a:bodyPr/>
                    <a:lstStyle/>
                    <a:p>
                      <a:r>
                        <a:rPr lang="it-IT" sz="1050" dirty="0" err="1" smtClean="0"/>
                        <a:t>Mercoledi</a:t>
                      </a:r>
                      <a:r>
                        <a:rPr lang="it-IT" sz="1050" dirty="0" smtClean="0"/>
                        <a:t>  19.15</a:t>
                      </a:r>
                      <a:endParaRPr lang="it-IT" sz="1050" dirty="0"/>
                    </a:p>
                  </a:txBody>
                  <a:tcPr/>
                </a:tc>
              </a:tr>
              <a:tr h="216659">
                <a:tc>
                  <a:txBody>
                    <a:bodyPr/>
                    <a:lstStyle/>
                    <a:p>
                      <a:r>
                        <a:rPr lang="it-IT" sz="1050" dirty="0" err="1" smtClean="0"/>
                        <a:t>Giovedi</a:t>
                      </a:r>
                      <a:r>
                        <a:rPr lang="it-IT" sz="1050" dirty="0" smtClean="0"/>
                        <a:t>  09.45 – 19.15</a:t>
                      </a:r>
                      <a:endParaRPr lang="it-IT" sz="105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298835"/>
              </p:ext>
            </p:extLst>
          </p:nvPr>
        </p:nvGraphicFramePr>
        <p:xfrm>
          <a:off x="1571850" y="2204864"/>
          <a:ext cx="184802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8022"/>
              </a:tblGrid>
              <a:tr h="220783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Circuito</a:t>
                      </a:r>
                      <a:endParaRPr lang="it-IT" sz="1200" dirty="0"/>
                    </a:p>
                  </a:txBody>
                  <a:tcPr/>
                </a:tc>
              </a:tr>
              <a:tr h="181744">
                <a:tc>
                  <a:txBody>
                    <a:bodyPr/>
                    <a:lstStyle/>
                    <a:p>
                      <a:r>
                        <a:rPr lang="it-IT" sz="1000" dirty="0" err="1" smtClean="0"/>
                        <a:t>Martedi</a:t>
                      </a:r>
                      <a:r>
                        <a:rPr lang="it-IT" sz="1000" dirty="0" smtClean="0"/>
                        <a:t>  09.45 - 19.30 – 20.15</a:t>
                      </a:r>
                      <a:r>
                        <a:rPr lang="it-IT" sz="1000" baseline="0" dirty="0" smtClean="0"/>
                        <a:t> </a:t>
                      </a:r>
                      <a:endParaRPr lang="it-IT" sz="1000" dirty="0"/>
                    </a:p>
                  </a:txBody>
                  <a:tcPr/>
                </a:tc>
              </a:tr>
              <a:tr h="169168">
                <a:tc>
                  <a:txBody>
                    <a:bodyPr/>
                    <a:lstStyle/>
                    <a:p>
                      <a:r>
                        <a:rPr lang="it-IT" sz="1000" dirty="0" err="1" smtClean="0"/>
                        <a:t>Giovedi</a:t>
                      </a:r>
                      <a:r>
                        <a:rPr lang="it-IT" sz="1000" dirty="0" smtClean="0"/>
                        <a:t>  20.00</a:t>
                      </a:r>
                      <a:endParaRPr lang="it-IT" sz="1000" dirty="0"/>
                    </a:p>
                  </a:txBody>
                  <a:tcPr/>
                </a:tc>
              </a:tr>
              <a:tr h="216659">
                <a:tc>
                  <a:txBody>
                    <a:bodyPr/>
                    <a:lstStyle/>
                    <a:p>
                      <a:r>
                        <a:rPr lang="it-IT" sz="1000" dirty="0" err="1" smtClean="0"/>
                        <a:t>Venerdi</a:t>
                      </a:r>
                      <a:r>
                        <a:rPr lang="it-IT" sz="1000" dirty="0" smtClean="0"/>
                        <a:t>  09.45</a:t>
                      </a:r>
                      <a:r>
                        <a:rPr lang="it-IT" sz="1000" baseline="0" dirty="0" smtClean="0"/>
                        <a:t> - </a:t>
                      </a:r>
                      <a:r>
                        <a:rPr lang="it-IT" sz="1000" dirty="0" smtClean="0"/>
                        <a:t>19.30</a:t>
                      </a:r>
                      <a:endParaRPr lang="it-IT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el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408683"/>
              </p:ext>
            </p:extLst>
          </p:nvPr>
        </p:nvGraphicFramePr>
        <p:xfrm>
          <a:off x="3059832" y="1484784"/>
          <a:ext cx="1512168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</a:tblGrid>
              <a:tr h="220783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bike</a:t>
                      </a:r>
                      <a:endParaRPr lang="it-IT" sz="1200" dirty="0"/>
                    </a:p>
                  </a:txBody>
                  <a:tcPr/>
                </a:tc>
              </a:tr>
              <a:tr h="181744"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Lunedi</a:t>
                      </a:r>
                      <a:r>
                        <a:rPr lang="it-IT" sz="1000" baseline="0" dirty="0" smtClean="0"/>
                        <a:t>  20.00 - 20.45</a:t>
                      </a:r>
                      <a:endParaRPr lang="it-IT" sz="1000" dirty="0"/>
                    </a:p>
                  </a:txBody>
                  <a:tcPr/>
                </a:tc>
              </a:tr>
              <a:tr h="169168">
                <a:tc>
                  <a:txBody>
                    <a:bodyPr/>
                    <a:lstStyle/>
                    <a:p>
                      <a:r>
                        <a:rPr lang="it-IT" sz="1000" dirty="0" err="1" smtClean="0"/>
                        <a:t>Mercoledi</a:t>
                      </a:r>
                      <a:r>
                        <a:rPr lang="it-IT" sz="1000" dirty="0" smtClean="0"/>
                        <a:t> 20.00 – 20.45</a:t>
                      </a:r>
                      <a:endParaRPr lang="it-IT" sz="1000" dirty="0"/>
                    </a:p>
                  </a:txBody>
                  <a:tcPr/>
                </a:tc>
              </a:tr>
              <a:tr h="216659"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106" y="2132856"/>
            <a:ext cx="1092222" cy="72008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Ovale 49"/>
          <p:cNvSpPr/>
          <p:nvPr/>
        </p:nvSpPr>
        <p:spPr>
          <a:xfrm>
            <a:off x="7859166" y="1843042"/>
            <a:ext cx="1177330" cy="937885"/>
          </a:xfrm>
          <a:prstGeom prst="ellipse">
            <a:avLst/>
          </a:prstGeom>
          <a:blipFill>
            <a:blip r:embed="rId1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 dirty="0" smtClean="0">
              <a:solidFill>
                <a:schemeClr val="tx1"/>
              </a:solidFill>
            </a:endParaRPr>
          </a:p>
        </p:txBody>
      </p:sp>
      <p:sp>
        <p:nvSpPr>
          <p:cNvPr id="51" name="Ovale 50"/>
          <p:cNvSpPr/>
          <p:nvPr/>
        </p:nvSpPr>
        <p:spPr>
          <a:xfrm>
            <a:off x="7663057" y="4797152"/>
            <a:ext cx="1085407" cy="796748"/>
          </a:xfrm>
          <a:prstGeom prst="ellipse">
            <a:avLst/>
          </a:prstGeom>
          <a:blipFill>
            <a:blip r:embed="rId1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 dirty="0" smtClean="0">
              <a:solidFill>
                <a:schemeClr val="tx1"/>
              </a:solidFill>
            </a:endParaRPr>
          </a:p>
        </p:txBody>
      </p:sp>
      <p:sp>
        <p:nvSpPr>
          <p:cNvPr id="52" name="Ovale 51"/>
          <p:cNvSpPr/>
          <p:nvPr/>
        </p:nvSpPr>
        <p:spPr>
          <a:xfrm>
            <a:off x="7079679" y="5373216"/>
            <a:ext cx="1006574" cy="761438"/>
          </a:xfrm>
          <a:prstGeom prst="ellipse">
            <a:avLst/>
          </a:prstGeom>
          <a:blipFill>
            <a:blip r:embed="rId1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71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sz="105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54228</TotalTime>
  <Words>639</Words>
  <Application>Microsoft Office PowerPoint</Application>
  <PresentationFormat>Presentazione su schermo (4:3)</PresentationFormat>
  <Paragraphs>219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alberto</dc:creator>
  <cp:lastModifiedBy>Microsoft</cp:lastModifiedBy>
  <cp:revision>267</cp:revision>
  <cp:lastPrinted>2017-08-18T14:33:50Z</cp:lastPrinted>
  <dcterms:created xsi:type="dcterms:W3CDTF">2015-06-11T12:41:12Z</dcterms:created>
  <dcterms:modified xsi:type="dcterms:W3CDTF">2017-09-25T17:09:21Z</dcterms:modified>
</cp:coreProperties>
</file>